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7.xml" ContentType="application/vnd.openxmlformats-officedocument.them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_rels/slide22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media/image4.png" ContentType="image/png"/>
  <Override PartName="/ppt/media/image15.png" ContentType="image/png"/>
  <Override PartName="/ppt/media/image2.jpeg" ContentType="image/jpeg"/>
  <Override PartName="/ppt/media/image3.png" ContentType="image/png"/>
  <Override PartName="/ppt/media/image8.svg" ContentType="image/svg"/>
  <Override PartName="/ppt/media/image1.jpeg" ContentType="image/jpeg"/>
  <Override PartName="/ppt/media/image5.png" ContentType="image/png"/>
  <Override PartName="/ppt/media/image6.png" ContentType="image/png"/>
  <Override PartName="/ppt/media/image7.png" ContentType="image/png"/>
  <Override PartName="/ppt/media/image10.png" ContentType="image/png"/>
  <Override PartName="/ppt/media/image9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_rels/notesSlide4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7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Cliquez pour déplacer la diapo</a:t>
            </a:r>
            <a:endParaRPr b="0" lang="fr-FR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F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Cliquez pour modifier le format des notes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&lt;en-tête&gt;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dt" idx="1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ftr" idx="1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sldNum" idx="1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4CF4ADCF-9B31-49AD-86BE-C8D10D4F8166}" type="slidenum"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&lt;numéro&gt;</a:t>
            </a:fld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CFD5418-0330-4BDF-9F14-96C89C766F5A}" type="slidenum">
              <a:rPr b="0" lang="fr-FR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+mn-ea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BB865EC-AAE0-4AD8-9978-3C482A938188}" type="slidenum">
              <a:rPr b="0" lang="fr-FR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+mn-ea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395972F-5EEC-458B-A2B2-2276F1507BBD}" type="slidenum">
              <a:rPr b="0" lang="fr-FR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+mn-ea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31D6E57-8BC6-4598-8495-CE6CF1115B24}" type="slidenum">
              <a:rPr b="0" lang="fr-FR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+mn-ea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0875A10-20A1-445C-96A9-7AFB42DF3491}" type="slidenum">
              <a:rPr b="0" lang="fr-F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C563DFE-6E59-43B5-9EC6-55A37319C4B5}" type="slidenum">
              <a:rPr b="0" lang="fr-F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  <a:ln w="0">
            <a:noFill/>
          </a:ln>
        </p:spPr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sldNum" idx="2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C0778FB-1F58-4B53-B726-15F9E1A98E37}" type="slidenum">
              <a:rPr b="0" lang="fr-FR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+mn-ea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65BFE73-D707-4A18-B7AF-D528E9240689}" type="slidenum">
              <a:rPr b="0" lang="fr-F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uvertur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dt" idx="1"/>
          </p:nvPr>
        </p:nvSpPr>
        <p:spPr>
          <a:xfrm>
            <a:off x="0" y="4963680"/>
            <a:ext cx="179640" cy="17964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00" strike="noStrike" u="none">
                <a:solidFill>
                  <a:schemeClr val="dk1">
                    <a:alpha val="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00" strike="noStrike" u="none">
                <a:solidFill>
                  <a:schemeClr val="dk1">
                    <a:alpha val="0"/>
                  </a:schemeClr>
                </a:solidFill>
                <a:effectLst/>
                <a:uFillTx/>
                <a:latin typeface="Arial"/>
              </a:rPr>
              <a:t>&lt;date/heure&gt;</a:t>
            </a:r>
            <a:endParaRPr b="0" lang="fr-FR" sz="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ftr" idx="2"/>
          </p:nvPr>
        </p:nvSpPr>
        <p:spPr>
          <a:xfrm>
            <a:off x="720000" y="3920040"/>
            <a:ext cx="3239640" cy="89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sldNum" idx="3"/>
          </p:nvPr>
        </p:nvSpPr>
        <p:spPr>
          <a:xfrm>
            <a:off x="0" y="4963680"/>
            <a:ext cx="179640" cy="17964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</a:ln>
        </p:spPr>
        <p:txBody>
          <a:bodyPr lIns="90000" rIns="90000" tIns="45000" bIns="4500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00" strike="noStrike" u="none">
                <a:solidFill>
                  <a:schemeClr val="dk1">
                    <a:alpha val="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2F15476-8532-4434-8592-81455FF30EFE}" type="slidenum">
              <a:rPr b="0" lang="fr-FR" sz="100" strike="noStrike" u="none">
                <a:solidFill>
                  <a:schemeClr val="dk1">
                    <a:alpha val="0"/>
                  </a:schemeClr>
                </a:solidFill>
                <a:effectLst/>
                <a:uFillTx/>
                <a:latin typeface="Arial"/>
              </a:rPr>
              <a:t>&lt;numéro&gt;</a:t>
            </a:fld>
            <a:endParaRPr b="0" lang="fr-FR" sz="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0" y="0"/>
            <a:ext cx="179640" cy="17964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100" strike="noStrike" u="none">
                <a:solidFill>
                  <a:schemeClr val="dk1">
                    <a:alpha val="0"/>
                  </a:schemeClr>
                </a:solidFill>
                <a:effectLst/>
                <a:uFillTx/>
                <a:latin typeface="Arial"/>
              </a:rPr>
              <a:t>Titre</a:t>
            </a:r>
            <a:endParaRPr b="0" lang="fr-FR" sz="1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7" name="Image 8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 et sous-titr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" name="Image 8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79640" cy="17964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100" strike="noStrike" u="none">
                <a:solidFill>
                  <a:schemeClr val="dk1">
                    <a:alpha val="0"/>
                  </a:schemeClr>
                </a:solidFill>
                <a:effectLst/>
                <a:uFillTx/>
                <a:latin typeface="Arial"/>
              </a:rPr>
              <a:t>Titre</a:t>
            </a:r>
            <a:endParaRPr b="0" lang="fr-FR" sz="1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dt" idx="4"/>
          </p:nvPr>
        </p:nvSpPr>
        <p:spPr>
          <a:xfrm>
            <a:off x="6426360" y="4783680"/>
            <a:ext cx="1169640" cy="35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750" strike="noStrike" u="none" cap="all">
                <a:solidFill>
                  <a:schemeClr val="dk2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fr-FR" sz="750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&lt;date/heure&gt;</a:t>
            </a:r>
            <a:endParaRPr b="0" lang="fr-FR" sz="7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sldNum" idx="5"/>
          </p:nvPr>
        </p:nvSpPr>
        <p:spPr>
          <a:xfrm>
            <a:off x="7596360" y="4783680"/>
            <a:ext cx="1169640" cy="35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600" strike="noStrike" u="none">
                <a:solidFill>
                  <a:srgbClr val="ff0000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F1DEC38-3F4F-4696-89F3-2FB1248FE6CC}" type="slidenum">
              <a:rPr b="0" lang="fr-FR" sz="16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&lt;numéro&gt;</a:t>
            </a:fld>
            <a:endParaRPr b="0" lang="fr-FR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body"/>
          </p:nvPr>
        </p:nvSpPr>
        <p:spPr>
          <a:xfrm>
            <a:off x="467640" y="2346120"/>
            <a:ext cx="8208720" cy="207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32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Titre</a:t>
            </a:r>
            <a:endParaRPr b="0" lang="fr-FR" sz="32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fr-FR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Sous-titre</a:t>
            </a:r>
            <a:endParaRPr b="0" lang="fr-FR" sz="18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ommair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" name="PlaceHolder 1"/>
          <p:cNvSpPr>
            <a:spLocks noGrp="1"/>
          </p:cNvSpPr>
          <p:nvPr>
            <p:ph type="dt" idx="6"/>
          </p:nvPr>
        </p:nvSpPr>
        <p:spPr>
          <a:xfrm>
            <a:off x="6426360" y="4783680"/>
            <a:ext cx="1169640" cy="35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750" strike="noStrike" u="none" cap="all">
                <a:solidFill>
                  <a:schemeClr val="dk2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fr-FR" sz="750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&lt;date/heure&gt;</a:t>
            </a:r>
            <a:endParaRPr b="0" lang="fr-FR" sz="7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ldNum" idx="7"/>
          </p:nvPr>
        </p:nvSpPr>
        <p:spPr>
          <a:xfrm>
            <a:off x="7596360" y="4783680"/>
            <a:ext cx="1169640" cy="35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600" strike="noStrike" u="none">
                <a:solidFill>
                  <a:srgbClr val="ff0000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483C478-134D-46B1-AAB6-3F2845D93E2E}" type="slidenum">
              <a:rPr b="0" lang="fr-FR" sz="16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&lt;numéro&gt;</a:t>
            </a:fld>
            <a:endParaRPr b="0" lang="fr-FR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title"/>
          </p:nvPr>
        </p:nvSpPr>
        <p:spPr>
          <a:xfrm>
            <a:off x="467640" y="900000"/>
            <a:ext cx="8208720" cy="71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25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Titre</a:t>
            </a:r>
            <a:endParaRPr b="0" lang="fr-FR" sz="25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640" y="1891800"/>
            <a:ext cx="2519640" cy="253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44000" indent="-144000" defTabSz="914400">
              <a:lnSpc>
                <a:spcPct val="100000"/>
              </a:lnSpc>
              <a:spcBef>
                <a:spcPts val="400"/>
              </a:spcBef>
              <a:spcAft>
                <a:spcPts val="799"/>
              </a:spcAft>
              <a:buClr>
                <a:srgbClr val="000091"/>
              </a:buClr>
              <a:buFont typeface="Arial"/>
              <a:buAutoNum type="arabicPeriod"/>
            </a:pPr>
            <a:r>
              <a:rPr b="1" lang="fr-FR" sz="105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Titre de la partie</a:t>
            </a:r>
            <a:endParaRPr b="0" lang="fr-FR" sz="10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1" marL="324000" indent="-144000" defTabSz="914400">
              <a:lnSpc>
                <a:spcPct val="100000"/>
              </a:lnSpc>
              <a:spcBef>
                <a:spcPts val="601"/>
              </a:spcBef>
              <a:spcAft>
                <a:spcPts val="799"/>
              </a:spcAft>
              <a:buClr>
                <a:srgbClr val="ec130e"/>
              </a:buClr>
              <a:buFont typeface="Arial"/>
              <a:buAutoNum type="alphaLcPeriod"/>
            </a:pPr>
            <a:r>
              <a:rPr b="0" lang="fr-FR" sz="950" strike="noStrike" u="none">
                <a:solidFill>
                  <a:srgbClr val="ec130e"/>
                </a:solidFill>
                <a:effectLst/>
                <a:uFillTx/>
                <a:latin typeface="Arial"/>
              </a:rPr>
              <a:t>Deuxième niveau</a:t>
            </a:r>
            <a:endParaRPr b="0" lang="fr-FR" sz="9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body"/>
          </p:nvPr>
        </p:nvSpPr>
        <p:spPr>
          <a:xfrm>
            <a:off x="3312000" y="1893600"/>
            <a:ext cx="2519640" cy="253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44000" indent="-144000" defTabSz="914400">
              <a:lnSpc>
                <a:spcPct val="100000"/>
              </a:lnSpc>
              <a:spcBef>
                <a:spcPts val="400"/>
              </a:spcBef>
              <a:spcAft>
                <a:spcPts val="799"/>
              </a:spcAft>
              <a:buClr>
                <a:srgbClr val="000091"/>
              </a:buClr>
              <a:buFont typeface="Arial"/>
              <a:buAutoNum type="arabicPeriod"/>
            </a:pPr>
            <a:r>
              <a:rPr b="1" lang="fr-FR" sz="105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Titre de la partie</a:t>
            </a:r>
            <a:endParaRPr b="0" lang="fr-FR" sz="10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1" marL="324000" indent="-144000" defTabSz="914400">
              <a:lnSpc>
                <a:spcPct val="100000"/>
              </a:lnSpc>
              <a:spcBef>
                <a:spcPts val="601"/>
              </a:spcBef>
              <a:spcAft>
                <a:spcPts val="799"/>
              </a:spcAft>
              <a:buClr>
                <a:srgbClr val="ec130e"/>
              </a:buClr>
              <a:buFont typeface="Arial"/>
              <a:buAutoNum type="alphaLcPeriod"/>
            </a:pPr>
            <a:r>
              <a:rPr b="0" lang="fr-FR" sz="950" strike="noStrike" u="none">
                <a:solidFill>
                  <a:srgbClr val="ec130e"/>
                </a:solidFill>
                <a:effectLst/>
                <a:uFillTx/>
                <a:latin typeface="Arial"/>
              </a:rPr>
              <a:t>Deuxième niveau</a:t>
            </a:r>
            <a:endParaRPr b="0" lang="fr-FR" sz="9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6"/>
          <p:cNvSpPr>
            <a:spLocks noGrp="1"/>
          </p:cNvSpPr>
          <p:nvPr>
            <p:ph type="body"/>
          </p:nvPr>
        </p:nvSpPr>
        <p:spPr>
          <a:xfrm>
            <a:off x="6156360" y="1893600"/>
            <a:ext cx="2519640" cy="253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44000" indent="-144000" defTabSz="914400">
              <a:lnSpc>
                <a:spcPct val="100000"/>
              </a:lnSpc>
              <a:spcBef>
                <a:spcPts val="400"/>
              </a:spcBef>
              <a:spcAft>
                <a:spcPts val="799"/>
              </a:spcAft>
              <a:buClr>
                <a:srgbClr val="000091"/>
              </a:buClr>
              <a:buFont typeface="Arial"/>
              <a:buAutoNum type="arabicPeriod"/>
            </a:pPr>
            <a:r>
              <a:rPr b="1" lang="fr-FR" sz="105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Titre de la partie</a:t>
            </a:r>
            <a:endParaRPr b="0" lang="fr-FR" sz="10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1" marL="324000" indent="-144000" defTabSz="914400">
              <a:lnSpc>
                <a:spcPct val="100000"/>
              </a:lnSpc>
              <a:spcBef>
                <a:spcPts val="601"/>
              </a:spcBef>
              <a:spcAft>
                <a:spcPts val="799"/>
              </a:spcAft>
              <a:buClr>
                <a:srgbClr val="ec130e"/>
              </a:buClr>
              <a:buFont typeface="Arial"/>
              <a:buAutoNum type="alphaLcPeriod"/>
            </a:pPr>
            <a:r>
              <a:rPr b="0" lang="fr-FR" sz="950" strike="noStrike" u="none">
                <a:solidFill>
                  <a:srgbClr val="ec130e"/>
                </a:solidFill>
                <a:effectLst/>
                <a:uFillTx/>
                <a:latin typeface="Arial"/>
              </a:rPr>
              <a:t>Deuxième niveau</a:t>
            </a:r>
            <a:endParaRPr b="0" lang="fr-FR" sz="9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hapitr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" name="PlaceHolder 1"/>
          <p:cNvSpPr>
            <a:spLocks noGrp="1"/>
          </p:cNvSpPr>
          <p:nvPr>
            <p:ph type="body"/>
          </p:nvPr>
        </p:nvSpPr>
        <p:spPr>
          <a:xfrm>
            <a:off x="323640" y="915480"/>
            <a:ext cx="8442360" cy="3672000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txBody>
          <a:bodyPr lIns="90000" rIns="90000" tIns="1080000" bIns="4500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fr-FR" sz="1800" strike="noStrike" u="none" cap="all">
                <a:solidFill>
                  <a:schemeClr val="dk1"/>
                </a:solidFill>
                <a:effectLst/>
                <a:uFillTx/>
                <a:latin typeface="Arial"/>
              </a:rPr>
              <a:t>Sélectionner l’icône pour insérer une image, </a:t>
            </a:r>
            <a:br>
              <a:rPr sz="1800"/>
            </a:br>
            <a:r>
              <a:rPr b="0" lang="fr-FR" sz="1800" strike="noStrike" u="none" cap="all">
                <a:solidFill>
                  <a:schemeClr val="dk1"/>
                </a:solidFill>
                <a:effectLst/>
                <a:uFillTx/>
                <a:latin typeface="Arial"/>
              </a:rPr>
              <a:t>puis disposer l’image en arrière plan </a:t>
            </a:r>
            <a:br>
              <a:rPr sz="1800"/>
            </a:br>
            <a:r>
              <a:rPr b="0" lang="fr-FR" sz="1800" strike="noStrike" u="none" cap="all">
                <a:solidFill>
                  <a:schemeClr val="dk1"/>
                </a:solidFill>
                <a:effectLst/>
                <a:uFillTx/>
                <a:latin typeface="Arial"/>
              </a:rPr>
              <a:t>(Sélectionner l’image avec le bouton droit de la souris / </a:t>
            </a:r>
            <a:br>
              <a:rPr sz="1800"/>
            </a:br>
            <a:r>
              <a:rPr b="0" lang="fr-FR" sz="1800" strike="noStrike" u="none" cap="all">
                <a:solidFill>
                  <a:schemeClr val="dk1"/>
                </a:solidFill>
                <a:effectLst/>
                <a:uFillTx/>
                <a:latin typeface="Arial"/>
              </a:rPr>
              <a:t>Mettre à l’arrière plan)</a:t>
            </a:r>
            <a:endParaRPr b="0" lang="fr-FR" sz="18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title"/>
          </p:nvPr>
        </p:nvSpPr>
        <p:spPr>
          <a:xfrm>
            <a:off x="827640" y="915480"/>
            <a:ext cx="7560360" cy="3672000"/>
          </a:xfrm>
          <a:prstGeom prst="rect">
            <a:avLst/>
          </a:prstGeom>
          <a:noFill/>
          <a:ln w="10080">
            <a:noFill/>
          </a:ln>
        </p:spPr>
        <p:txBody>
          <a:bodyPr lIns="0" rIns="0" tIns="0" bIns="360000" anchor="ctr">
            <a:noAutofit/>
          </a:bodyPr>
          <a:p>
            <a:pPr marL="396000" indent="-396000" defTabSz="914400">
              <a:lnSpc>
                <a:spcPct val="90000"/>
              </a:lnSpc>
              <a:buClr>
                <a:srgbClr val="000091"/>
              </a:buClr>
              <a:buFont typeface="Arial"/>
              <a:buAutoNum type="arabicPeriod"/>
            </a:pPr>
            <a:r>
              <a:rPr b="1" lang="fr-FR" sz="325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Titre</a:t>
            </a:r>
            <a:endParaRPr b="0" lang="fr-FR" sz="325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8"/>
          </p:nvPr>
        </p:nvSpPr>
        <p:spPr>
          <a:xfrm>
            <a:off x="6426360" y="4783680"/>
            <a:ext cx="1169640" cy="35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750" strike="noStrike" u="none" cap="all">
                <a:solidFill>
                  <a:schemeClr val="dk2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fr-FR" sz="750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&lt;date/heure&gt;</a:t>
            </a:r>
            <a:endParaRPr b="0" lang="fr-FR" sz="7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sldNum" idx="9"/>
          </p:nvPr>
        </p:nvSpPr>
        <p:spPr>
          <a:xfrm>
            <a:off x="7596360" y="4783680"/>
            <a:ext cx="1169640" cy="35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600" strike="noStrike" u="none">
                <a:solidFill>
                  <a:srgbClr val="ff0000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AF8BE38-073A-4FC9-B05C-9E8B5CA0F66C}" type="slidenum">
              <a:rPr b="0" lang="fr-FR" sz="16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&lt;numéro&gt;</a:t>
            </a:fld>
            <a:endParaRPr b="0" lang="fr-FR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 et textes 3 colonn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" name="PlaceHolder 1"/>
          <p:cNvSpPr>
            <a:spLocks noGrp="1"/>
          </p:cNvSpPr>
          <p:nvPr>
            <p:ph type="dt" idx="10"/>
          </p:nvPr>
        </p:nvSpPr>
        <p:spPr>
          <a:xfrm>
            <a:off x="6426360" y="4783680"/>
            <a:ext cx="1169640" cy="35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750" strike="noStrike" u="none" cap="all">
                <a:solidFill>
                  <a:schemeClr val="dk2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fr-FR" sz="750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&lt;date/heure&gt;</a:t>
            </a:r>
            <a:endParaRPr b="0" lang="fr-FR" sz="7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ldNum" idx="11"/>
          </p:nvPr>
        </p:nvSpPr>
        <p:spPr>
          <a:xfrm>
            <a:off x="7596360" y="4783680"/>
            <a:ext cx="1169640" cy="35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600" strike="noStrike" u="none">
                <a:solidFill>
                  <a:srgbClr val="ff0000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B0C630B-9303-43FB-B027-861A95283910}" type="slidenum">
              <a:rPr b="0" lang="fr-FR" sz="16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&lt;numéro&gt;</a:t>
            </a:fld>
            <a:endParaRPr b="0" lang="fr-FR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title"/>
          </p:nvPr>
        </p:nvSpPr>
        <p:spPr>
          <a:xfrm>
            <a:off x="467640" y="900000"/>
            <a:ext cx="8208720" cy="71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255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Titre</a:t>
            </a:r>
            <a:endParaRPr b="0" lang="fr-FR" sz="255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312000" y="180000"/>
            <a:ext cx="536400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08000" indent="-108000" algn="r" defTabSz="914400">
              <a:lnSpc>
                <a:spcPct val="100000"/>
              </a:lnSpc>
              <a:buClr>
                <a:srgbClr val="00006d"/>
              </a:buClr>
              <a:buFont typeface="Arial"/>
              <a:buAutoNum type="arabicPeriod"/>
            </a:pPr>
            <a:r>
              <a:rPr b="1" lang="fr-FR" sz="75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Titre</a:t>
            </a:r>
            <a:endParaRPr b="0" lang="fr-FR" sz="7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1" marL="108000" indent="-108000" algn="r" defTabSz="914400">
              <a:lnSpc>
                <a:spcPct val="100000"/>
              </a:lnSpc>
              <a:buClr>
                <a:srgbClr val="00006d"/>
              </a:buClr>
              <a:buFont typeface="Arial"/>
              <a:buAutoNum type="alphaLcPeriod"/>
            </a:pPr>
            <a:r>
              <a:rPr b="1" lang="fr-FR" sz="75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Sous-titre</a:t>
            </a:r>
            <a:endParaRPr b="0" lang="fr-FR" sz="7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640" y="1836000"/>
            <a:ext cx="2519640" cy="257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fr-FR" sz="105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Texte de niveau 1</a:t>
            </a:r>
            <a:endParaRPr b="0" lang="fr-FR" sz="10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1" marL="252000" indent="-72000" defTabSz="9144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6d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95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Texte de niveau 2</a:t>
            </a:r>
            <a:endParaRPr b="0" lang="fr-FR" sz="9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2" marL="432000" indent="-7200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6d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85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Texte de niveau 3</a:t>
            </a:r>
            <a:endParaRPr b="0" lang="fr-FR" sz="8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3" marL="612000" indent="-7200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6d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75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Texte de niveau 4</a:t>
            </a:r>
            <a:endParaRPr b="0" lang="fr-FR" sz="7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4" marL="828000" indent="-7200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6d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7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Texte de niveau 5</a:t>
            </a:r>
            <a:endParaRPr b="0" lang="fr-FR" sz="7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6"/>
          <p:cNvSpPr>
            <a:spLocks noGrp="1"/>
          </p:cNvSpPr>
          <p:nvPr>
            <p:ph type="body"/>
          </p:nvPr>
        </p:nvSpPr>
        <p:spPr>
          <a:xfrm>
            <a:off x="3312000" y="1836000"/>
            <a:ext cx="2519640" cy="257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fr-FR" sz="105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Texte de niveau 1</a:t>
            </a:r>
            <a:endParaRPr b="0" lang="fr-FR" sz="10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1" marL="252000" indent="-72000" defTabSz="9144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6d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95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Texte de niveau 2</a:t>
            </a:r>
            <a:endParaRPr b="0" lang="fr-FR" sz="9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2" marL="432000" indent="-7200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6d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85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Texte de niveau 3</a:t>
            </a:r>
            <a:endParaRPr b="0" lang="fr-FR" sz="8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3" marL="612000" indent="-7200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6d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75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Texte de niveau 4</a:t>
            </a:r>
            <a:endParaRPr b="0" lang="fr-FR" sz="7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4" marL="828000" indent="-7200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6d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7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Texte de niveau 5</a:t>
            </a:r>
            <a:endParaRPr b="0" lang="fr-FR" sz="7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7"/>
          <p:cNvSpPr>
            <a:spLocks noGrp="1"/>
          </p:cNvSpPr>
          <p:nvPr>
            <p:ph type="body"/>
          </p:nvPr>
        </p:nvSpPr>
        <p:spPr>
          <a:xfrm>
            <a:off x="6156360" y="1836000"/>
            <a:ext cx="2519640" cy="257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fr-FR" sz="105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Texte de niveau 1</a:t>
            </a:r>
            <a:endParaRPr b="0" lang="fr-FR" sz="10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1" marL="252000" indent="-72000" defTabSz="9144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6d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95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Texte de niveau 2</a:t>
            </a:r>
            <a:endParaRPr b="0" lang="fr-FR" sz="9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2" marL="432000" indent="-7200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6d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85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Texte de niveau 3</a:t>
            </a:r>
            <a:endParaRPr b="0" lang="fr-FR" sz="8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3" marL="612000" indent="-7200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6d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75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Texte de niveau 4</a:t>
            </a:r>
            <a:endParaRPr b="0" lang="fr-FR" sz="7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4" marL="828000" indent="-7200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6d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7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Texte de niveau 5</a:t>
            </a:r>
            <a:endParaRPr b="0" lang="fr-FR" sz="7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 et contenu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" name="PlaceHolder 1"/>
          <p:cNvSpPr>
            <a:spLocks noGrp="1"/>
          </p:cNvSpPr>
          <p:nvPr>
            <p:ph type="dt" idx="12"/>
          </p:nvPr>
        </p:nvSpPr>
        <p:spPr>
          <a:xfrm>
            <a:off x="6426360" y="4783680"/>
            <a:ext cx="1169640" cy="35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750" strike="noStrike" u="none" cap="all">
                <a:solidFill>
                  <a:schemeClr val="dk2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fr-FR" sz="750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&lt;date/heure&gt;</a:t>
            </a:r>
            <a:endParaRPr b="0" lang="fr-FR" sz="7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sldNum" idx="13"/>
          </p:nvPr>
        </p:nvSpPr>
        <p:spPr>
          <a:xfrm>
            <a:off x="7596360" y="4783680"/>
            <a:ext cx="1169640" cy="35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600" strike="noStrike" u="none">
                <a:solidFill>
                  <a:srgbClr val="ff0000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CF9E335-7570-44F1-A884-862CEA7FC837}" type="slidenum">
              <a:rPr b="0" lang="fr-FR" sz="16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&lt;numéro&gt;</a:t>
            </a:fld>
            <a:endParaRPr b="0" lang="fr-FR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title"/>
          </p:nvPr>
        </p:nvSpPr>
        <p:spPr>
          <a:xfrm>
            <a:off x="467640" y="900000"/>
            <a:ext cx="8208720" cy="71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255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Titre</a:t>
            </a:r>
            <a:endParaRPr b="0" lang="fr-FR" sz="255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640" y="1836000"/>
            <a:ext cx="8208720" cy="257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fr-FR" sz="105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Texte de niveau 1</a:t>
            </a:r>
            <a:endParaRPr b="0" lang="fr-FR" sz="10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1" marL="252000" indent="-72000" defTabSz="9144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6d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95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Texte de niveau 2</a:t>
            </a:r>
            <a:endParaRPr b="0" lang="fr-FR" sz="9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2" marL="432000" indent="-7200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6d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85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Texte de niveau 3</a:t>
            </a:r>
            <a:endParaRPr b="0" lang="fr-FR" sz="8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3" marL="612000" indent="-7200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6d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75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Texte de niveau 4</a:t>
            </a:r>
            <a:endParaRPr b="0" lang="fr-FR" sz="7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4" marL="828000" indent="-7200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6d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7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Texte de niveau 5</a:t>
            </a:r>
            <a:endParaRPr b="0" lang="fr-FR" sz="7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3312000" y="180000"/>
            <a:ext cx="536400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08000" indent="-108000" algn="r" defTabSz="914400">
              <a:lnSpc>
                <a:spcPct val="100000"/>
              </a:lnSpc>
              <a:buClr>
                <a:srgbClr val="00006d"/>
              </a:buClr>
              <a:buFont typeface="Arial"/>
              <a:buAutoNum type="arabicPeriod"/>
            </a:pPr>
            <a:r>
              <a:rPr b="1" lang="fr-FR" sz="75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Titre</a:t>
            </a:r>
            <a:endParaRPr b="0" lang="fr-FR" sz="7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1" marL="108000" indent="-108000" algn="r" defTabSz="914400">
              <a:lnSpc>
                <a:spcPct val="100000"/>
              </a:lnSpc>
              <a:buClr>
                <a:srgbClr val="00006d"/>
              </a:buClr>
              <a:buFont typeface="Arial"/>
              <a:buAutoNum type="alphaLcPeriod"/>
            </a:pPr>
            <a:r>
              <a:rPr b="1" lang="fr-FR" sz="75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Sous-titre</a:t>
            </a:r>
            <a:endParaRPr b="0" lang="fr-FR" sz="7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6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hyperlink" Target="https://labonnealternance.pole-emploi.fr/" TargetMode="External"/><Relationship Id="rId2" Type="http://schemas.openxmlformats.org/officeDocument/2006/relationships/hyperlink" Target="https://www.parcoursup.gouv.fr/" TargetMode="External"/><Relationship Id="rId3" Type="http://schemas.openxmlformats.org/officeDocument/2006/relationships/slideLayout" Target="../slideLayouts/slideLayout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svg"/><Relationship Id="rId3" Type="http://schemas.openxmlformats.org/officeDocument/2006/relationships/image" Target="../media/image7.png"/><Relationship Id="rId4" Type="http://schemas.openxmlformats.org/officeDocument/2006/relationships/image" Target="../media/image8.sv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hyperlink" Target="https://messervices.etudiant.gouv.fr/" TargetMode="External"/><Relationship Id="rId2" Type="http://schemas.openxmlformats.org/officeDocument/2006/relationships/hyperlink" Target="https://www.lescrous.fr/nos-services/simulateur-de-bourse/" TargetMode="External"/><Relationship Id="rId3" Type="http://schemas.openxmlformats.org/officeDocument/2006/relationships/hyperlink" Target="https://trouverunlogement.lescrous.fr/" TargetMode="External"/><Relationship Id="rId4" Type="http://schemas.openxmlformats.org/officeDocument/2006/relationships/hyperlink" Target="https://www.mesdroitssociaux.gouv.fr/accueil/" TargetMode="External"/><Relationship Id="rId5" Type="http://schemas.openxmlformats.org/officeDocument/2006/relationships/slideLayout" Target="../slideLayouts/slideLayout6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4" descr=""/>
          <p:cNvPicPr/>
          <p:nvPr/>
        </p:nvPicPr>
        <p:blipFill>
          <a:blip r:embed="rId1"/>
          <a:stretch/>
        </p:blipFill>
        <p:spPr>
          <a:xfrm>
            <a:off x="5436000" y="1203480"/>
            <a:ext cx="3167640" cy="347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" name="Image 2" descr=""/>
          <p:cNvPicPr/>
          <p:nvPr/>
        </p:nvPicPr>
        <p:blipFill>
          <a:blip r:embed="rId2"/>
          <a:stretch/>
        </p:blipFill>
        <p:spPr>
          <a:xfrm>
            <a:off x="35640" y="69120"/>
            <a:ext cx="8715240" cy="1078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" name="ZoneTexte 7"/>
          <p:cNvSpPr/>
          <p:nvPr/>
        </p:nvSpPr>
        <p:spPr>
          <a:xfrm>
            <a:off x="395640" y="4371840"/>
            <a:ext cx="460800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8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parcoursup.gouv.fr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9" name="Image 6" descr=""/>
          <p:cNvPicPr/>
          <p:nvPr/>
        </p:nvPicPr>
        <p:blipFill>
          <a:blip r:embed="rId3"/>
          <a:stretch/>
        </p:blipFill>
        <p:spPr>
          <a:xfrm>
            <a:off x="1166040" y="931680"/>
            <a:ext cx="3325320" cy="3279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67640" y="900000"/>
            <a:ext cx="8208720" cy="56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20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S’inscrire sur Parcoursup à partir du 19 janvier 2026 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67640" y="1347480"/>
            <a:ext cx="8208720" cy="316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just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r>
              <a:rPr b="1" lang="fr-FR" sz="13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1. CRÉER UN COMPTE</a:t>
            </a:r>
            <a:endParaRPr b="0" lang="fr-FR" sz="13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r>
              <a:rPr b="1" lang="fr-FR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Les candidats doivent d’abord se créer un compte Parcoursup</a:t>
            </a:r>
            <a:r>
              <a:rPr b="0" lang="fr-FR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en utilisant l'adresse mail précédemment transmise au lycée. En cas de doute contactez la scolarité de votre établissement.</a:t>
            </a:r>
            <a:endParaRPr b="0" lang="fr-FR" sz="12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r>
              <a:rPr b="1" lang="fr-FR" sz="13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2. CRÉER SON DOSSIER</a:t>
            </a:r>
            <a:endParaRPr b="0" lang="fr-FR" sz="13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Une fois le compte créé, les lycéens se connectent pour commencer la création de leur dossier candidat. </a:t>
            </a:r>
            <a:endParaRPr b="0" lang="fr-FR" sz="12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Vous aurez besoin de renseigner votre INE </a:t>
            </a:r>
            <a:r>
              <a:rPr b="0" lang="fr-FR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(identifiant national élève pour tous les lycéens). Il est présent sur les bulletins scolaires ou le relevé de notes des épreuves du baccalauréat.</a:t>
            </a:r>
            <a:endParaRPr b="0" lang="fr-FR" sz="12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87" name="Rectangle à coins arrondis 6"/>
          <p:cNvSpPr/>
          <p:nvPr/>
        </p:nvSpPr>
        <p:spPr>
          <a:xfrm>
            <a:off x="4815360" y="136080"/>
            <a:ext cx="3670560" cy="539640"/>
          </a:xfrm>
          <a:prstGeom prst="roundRect">
            <a:avLst>
              <a:gd name="adj" fmla="val 16667"/>
            </a:avLst>
          </a:prstGeom>
          <a:solidFill>
            <a:srgbClr val="ff9575">
              <a:alpha val="70000"/>
            </a:srgbClr>
          </a:solidFill>
          <a:ln w="12700">
            <a:solidFill>
              <a:srgbClr val="ff957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S’inscrire sur Parcoursup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Rectangle à coins arrondis 3"/>
          <p:cNvSpPr/>
          <p:nvPr/>
        </p:nvSpPr>
        <p:spPr>
          <a:xfrm>
            <a:off x="397080" y="3471480"/>
            <a:ext cx="8349120" cy="1036800"/>
          </a:xfrm>
          <a:prstGeom prst="roundRect">
            <a:avLst>
              <a:gd name="adj" fmla="val 16667"/>
            </a:avLst>
          </a:prstGeom>
          <a:solidFill>
            <a:srgbClr val="ff9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1" lang="fr-FR" sz="1200" strike="noStrike" u="none" cap="small">
                <a:solidFill>
                  <a:srgbClr val="000091"/>
                </a:solidFill>
                <a:effectLst/>
                <a:uFillTx/>
                <a:latin typeface="Arial"/>
              </a:rPr>
              <a:t>[ Important ] </a:t>
            </a:r>
            <a:r>
              <a:rPr b="0" lang="fr-FR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Renseignez un numéro de téléphone portable pour recevoir les alertes envoyées par la plateforme.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457200">
              <a:lnSpc>
                <a:spcPct val="90000"/>
              </a:lnSpc>
            </a:pP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b="1" lang="fr-FR" sz="1200" strike="noStrike" u="none" cap="small">
                <a:solidFill>
                  <a:srgbClr val="000091"/>
                </a:solidFill>
                <a:effectLst/>
                <a:uFillTx/>
                <a:latin typeface="Arial"/>
              </a:rPr>
              <a:t>[ Conseil aux parents ou tuteurs légaux ] </a:t>
            </a:r>
            <a:r>
              <a:rPr b="0" lang="fr-FR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Vous pouvez également renseigner votre émail et numéro de portable dans le dossier de votre enfant pour recevoir messages et alertes Parcoursup. 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60000" y="900000"/>
            <a:ext cx="8423640" cy="44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22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Formuler librement vos vœux sur Parcoursup </a:t>
            </a:r>
            <a:endParaRPr b="0" lang="fr-F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343800" y="1201320"/>
            <a:ext cx="8422200" cy="278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fr-FR" sz="9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algn="just" defTabSz="45720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fr-FR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&gt;</a:t>
            </a:r>
            <a:r>
              <a:rPr b="1" lang="fr-FR" sz="1800" strike="noStrike" u="none">
                <a:solidFill>
                  <a:srgbClr val="ec130e"/>
                </a:solidFill>
                <a:effectLst/>
                <a:uFillTx/>
                <a:latin typeface="Arial"/>
              </a:rPr>
              <a:t> </a:t>
            </a:r>
            <a:r>
              <a:rPr b="1" lang="fr-FR" sz="13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Jusqu’à 10 vœux et 10 vœux supplémentaires pour des formations en apprentissage </a:t>
            </a:r>
            <a:endParaRPr b="0" lang="fr-FR" sz="13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algn="just" defTabSz="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fr-FR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&gt; </a:t>
            </a:r>
            <a:r>
              <a:rPr b="0" lang="fr-FR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Pour des </a:t>
            </a:r>
            <a:r>
              <a:rPr b="1" lang="fr-FR" sz="1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formations sélectives </a:t>
            </a:r>
            <a:r>
              <a:rPr b="0" lang="fr-FR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(BTS, écoles, CS ...) et </a:t>
            </a:r>
            <a:r>
              <a:rPr b="1" lang="fr-FR" sz="1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non sélectives </a:t>
            </a:r>
            <a:r>
              <a:rPr b="0" lang="fr-FR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(licences)</a:t>
            </a:r>
            <a:endParaRPr b="0" lang="fr-FR" sz="13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algn="just" defTabSz="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fr-FR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&gt; </a:t>
            </a:r>
            <a:r>
              <a:rPr b="1" lang="fr-FR" sz="1300" strike="noStrike" u="sng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Lorsque la formation l’a demandé</a:t>
            </a:r>
            <a:r>
              <a:rPr b="1" lang="fr-FR" sz="1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, le vœu doit être expressément motivé </a:t>
            </a:r>
            <a:r>
              <a:rPr b="0" lang="fr-FR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 en quelques lignes, le lycéen explique ce qui motive son vœu. </a:t>
            </a:r>
            <a:endParaRPr b="0" lang="fr-FR" sz="13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algn="just" defTabSz="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fr-FR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&gt; </a:t>
            </a:r>
            <a:r>
              <a:rPr b="1" lang="fr-FR" sz="1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Des vœux qui n’ont pas besoin d’être classés </a:t>
            </a:r>
            <a:r>
              <a:rPr b="0" lang="fr-FR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 aucune hiérarchisation pour éviter toute autocensure</a:t>
            </a:r>
            <a:endParaRPr b="0" lang="fr-FR" sz="13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algn="just" defTabSz="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fr-FR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&gt; </a:t>
            </a:r>
            <a:r>
              <a:rPr b="1" lang="fr-FR" sz="1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La date de formulation des vœux n’est pas prise en compte </a:t>
            </a:r>
            <a:r>
              <a:rPr b="0" lang="fr-FR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pour l’examen du dossier</a:t>
            </a:r>
            <a:endParaRPr b="0" lang="fr-FR" sz="13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algn="just" defTabSz="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fr-FR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&gt; </a:t>
            </a: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Des vœux qui ne sont connus que de vous </a:t>
            </a:r>
            <a:r>
              <a:rPr b="0" lang="fr-FR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 la formation ne connaît que le vœu qui la concerne 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fr-FR" sz="1050" strike="noStrike" u="none">
                <a:solidFill>
                  <a:srgbClr val="3d566e"/>
                </a:solidFill>
                <a:effectLst/>
                <a:uFillTx/>
                <a:latin typeface="Calibri"/>
              </a:rPr>
              <a:t> </a:t>
            </a:r>
            <a:endParaRPr b="0" lang="fr-FR" sz="10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endParaRPr b="0" lang="fr-FR" sz="10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91" name="Rectangle à coins arrondis 6"/>
          <p:cNvSpPr/>
          <p:nvPr/>
        </p:nvSpPr>
        <p:spPr>
          <a:xfrm>
            <a:off x="4943160" y="84960"/>
            <a:ext cx="3750120" cy="539640"/>
          </a:xfrm>
          <a:prstGeom prst="roundRect">
            <a:avLst>
              <a:gd name="adj" fmla="val 16667"/>
            </a:avLst>
          </a:prstGeom>
          <a:solidFill>
            <a:srgbClr val="ff9575">
              <a:alpha val="70000"/>
            </a:srgbClr>
          </a:solidFill>
          <a:ln w="12700">
            <a:solidFill>
              <a:srgbClr val="ff957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Entre le 19 janvier 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et le 12 mars 2026 inclus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Rectangle à coins arrondis 3"/>
          <p:cNvSpPr/>
          <p:nvPr/>
        </p:nvSpPr>
        <p:spPr>
          <a:xfrm>
            <a:off x="343800" y="3999960"/>
            <a:ext cx="8349120" cy="578160"/>
          </a:xfrm>
          <a:prstGeom prst="roundRect">
            <a:avLst>
              <a:gd name="adj" fmla="val 16667"/>
            </a:avLst>
          </a:prstGeom>
          <a:solidFill>
            <a:srgbClr val="ff9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Conseil : diversifiez vos vœux et </a:t>
            </a:r>
            <a:r>
              <a:rPr b="0" lang="fr-FR" sz="16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évitez impérativement </a:t>
            </a: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de n’en formuler qu’un seul </a:t>
            </a:r>
            <a:endParaRPr b="0" lang="fr-F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42360" y="915480"/>
            <a:ext cx="8423640" cy="71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22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Focus sur les vœux multiples </a:t>
            </a:r>
            <a:endParaRPr b="0" lang="fr-F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251640" y="1431720"/>
            <a:ext cx="8406000" cy="343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just" defTabSz="457200">
              <a:lnSpc>
                <a:spcPct val="11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fr-FR" sz="1800" strike="noStrike" u="none">
                <a:solidFill>
                  <a:srgbClr val="ec130e"/>
                </a:solidFill>
                <a:effectLst/>
                <a:uFillTx/>
                <a:latin typeface="Arial"/>
              </a:rPr>
              <a:t>&gt; </a:t>
            </a:r>
            <a:r>
              <a:rPr b="1" lang="fr-FR" sz="16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Un vœu multiple est un regroupement de plusieurs formations similaires</a:t>
            </a: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(</a:t>
            </a:r>
            <a:r>
              <a:rPr b="0" i="1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exemple : le vœu multiple BTS « Management commercial opérationnel » qui regroupe toutes les formations de BTS « MCO » à l’échelle nationale).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algn="just" defTabSz="457200">
              <a:lnSpc>
                <a:spcPct val="110000"/>
              </a:lnSpc>
              <a:spcBef>
                <a:spcPts val="40"/>
              </a:spcBef>
              <a:buNone/>
              <a:tabLst>
                <a:tab algn="l" pos="0"/>
              </a:tabLst>
            </a:pPr>
            <a:endParaRPr b="0" lang="fr-FR" sz="2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algn="just" defTabSz="457200">
              <a:lnSpc>
                <a:spcPct val="11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1" lang="fr-FR" sz="1600" strike="noStrike" u="none">
                <a:solidFill>
                  <a:srgbClr val="ec130e"/>
                </a:solidFill>
                <a:effectLst/>
                <a:uFillTx/>
                <a:latin typeface="Arial"/>
              </a:rPr>
              <a:t>&gt; </a:t>
            </a:r>
            <a:r>
              <a:rPr b="1" lang="fr-FR" sz="16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Un vœu multiple compte pour un vœu</a:t>
            </a: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parmi les 10 vœux possibles.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algn="just" defTabSz="4572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8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algn="just" defTabSz="457200">
              <a:lnSpc>
                <a:spcPct val="11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1" lang="fr-FR" sz="1600" strike="noStrike" u="none">
                <a:solidFill>
                  <a:srgbClr val="ec130e"/>
                </a:solidFill>
                <a:effectLst/>
                <a:uFillTx/>
                <a:latin typeface="Arial"/>
              </a:rPr>
              <a:t>&gt; </a:t>
            </a:r>
            <a:r>
              <a:rPr b="1" lang="fr-FR" sz="16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Chaque vœu multiple est composé de sous-vœux qui correspondent chacun à un établissement différent.</a:t>
            </a: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Vous pouvez choisir un ou plusieurs établissements, sans avoir besoin de les classer. Chaque élève a un maximum de 20 sous-vœux.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95" name="Rectangle à coins arrondis 7"/>
          <p:cNvSpPr/>
          <p:nvPr/>
        </p:nvSpPr>
        <p:spPr>
          <a:xfrm>
            <a:off x="4886280" y="86040"/>
            <a:ext cx="3878280" cy="539640"/>
          </a:xfrm>
          <a:prstGeom prst="roundRect">
            <a:avLst>
              <a:gd name="adj" fmla="val 16667"/>
            </a:avLst>
          </a:prstGeom>
          <a:solidFill>
            <a:srgbClr val="ff9575">
              <a:alpha val="70000"/>
            </a:srgbClr>
          </a:solidFill>
          <a:ln w="12700">
            <a:solidFill>
              <a:srgbClr val="ff957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Les vœux multiples, pour vous donner plus d’opportunités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Rectangle à coins arrondis 2"/>
          <p:cNvSpPr/>
          <p:nvPr/>
        </p:nvSpPr>
        <p:spPr>
          <a:xfrm>
            <a:off x="486000" y="3949200"/>
            <a:ext cx="8136720" cy="556920"/>
          </a:xfrm>
          <a:prstGeom prst="roundRect">
            <a:avLst>
              <a:gd name="adj" fmla="val 16667"/>
            </a:avLst>
          </a:prstGeom>
          <a:solidFill>
            <a:srgbClr val="ff9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457200">
              <a:lnSpc>
                <a:spcPct val="90000"/>
              </a:lnSpc>
            </a:pPr>
            <a:r>
              <a:rPr b="1" lang="fr-FR" sz="16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A noter </a:t>
            </a: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 rassurez-vous, dans votre dossier Parcoursup, un compteur de vœux permet de suivre les vœux multiples et sous-vœux formulés.</a:t>
            </a:r>
            <a:endParaRPr b="0" lang="fr-F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60000" y="900000"/>
            <a:ext cx="8423640" cy="71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22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Focus sur les vœux en apprentissage </a:t>
            </a:r>
            <a:endParaRPr b="0" lang="fr-F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294840" y="1303920"/>
            <a:ext cx="8424720" cy="351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r>
              <a:rPr b="1" lang="fr-FR" sz="1600" strike="noStrike" u="none">
                <a:solidFill>
                  <a:srgbClr val="ec130e"/>
                </a:solidFill>
                <a:effectLst/>
                <a:uFillTx/>
                <a:latin typeface="Arial"/>
              </a:rPr>
              <a:t>&gt;</a:t>
            </a:r>
            <a:r>
              <a:rPr b="1" lang="fr-FR" sz="16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 </a:t>
            </a:r>
            <a:r>
              <a:rPr b="1" lang="fr-FR" sz="16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Jusqu’à 10 vœux en apprentissage et 20 sous- vœux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r>
              <a:rPr b="1" lang="fr-FR" sz="1600" strike="noStrike" u="none">
                <a:solidFill>
                  <a:srgbClr val="ec130e"/>
                </a:solidFill>
                <a:effectLst/>
                <a:uFillTx/>
                <a:latin typeface="Arial"/>
              </a:rPr>
              <a:t>&gt;</a:t>
            </a:r>
            <a:r>
              <a:rPr b="1" lang="fr-FR" sz="1600" strike="noStrike" u="none">
                <a:solidFill>
                  <a:srgbClr val="f28e65"/>
                </a:solidFill>
                <a:effectLst/>
                <a:uFillTx/>
                <a:latin typeface="Arial"/>
              </a:rPr>
              <a:t> </a:t>
            </a:r>
            <a:r>
              <a:rPr b="1" lang="fr-FR" sz="16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Pas de date limite pour formuler des vœux en apprentissage</a:t>
            </a:r>
            <a:r>
              <a:rPr b="1" lang="fr-FR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</a:t>
            </a: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(pour la majorité des formations en apprentissage)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r>
              <a:rPr b="1" lang="fr-FR" sz="16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&gt;</a:t>
            </a:r>
            <a:r>
              <a:rPr b="0" lang="fr-FR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</a:t>
            </a:r>
            <a:r>
              <a:rPr b="1" lang="fr-FR" sz="16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Une rubrique spécifique dans votre dossier pour vos vœux en apprentissage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endParaRPr b="0" lang="fr-FR" sz="8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endParaRPr b="0" lang="fr-FR" sz="5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99" name="Rectangle à coins arrondis 3"/>
          <p:cNvSpPr/>
          <p:nvPr/>
        </p:nvSpPr>
        <p:spPr>
          <a:xfrm>
            <a:off x="938520" y="3971880"/>
            <a:ext cx="7137000" cy="542520"/>
          </a:xfrm>
          <a:prstGeom prst="roundRect">
            <a:avLst>
              <a:gd name="adj" fmla="val 16667"/>
            </a:avLst>
          </a:prstGeom>
          <a:solidFill>
            <a:srgbClr val="ff9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90000"/>
              </a:lnSpc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Retrouvez des conseils pour trouver un employeur sur parcoursup.gouv.fr  </a:t>
            </a:r>
            <a:endParaRPr b="0" lang="fr-F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Rectangle à coins arrondis 6"/>
          <p:cNvSpPr/>
          <p:nvPr/>
        </p:nvSpPr>
        <p:spPr>
          <a:xfrm>
            <a:off x="4170600" y="86040"/>
            <a:ext cx="4594320" cy="539640"/>
          </a:xfrm>
          <a:prstGeom prst="roundRect">
            <a:avLst>
              <a:gd name="adj" fmla="val 16667"/>
            </a:avLst>
          </a:prstGeom>
          <a:solidFill>
            <a:srgbClr val="ff9575">
              <a:alpha val="70000"/>
            </a:srgbClr>
          </a:solidFill>
          <a:ln w="12700">
            <a:solidFill>
              <a:srgbClr val="ff957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Les vœux pour des formations en apprentissage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69360" y="837720"/>
            <a:ext cx="8423640" cy="44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22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Finaliser son dossier et confirmer vos vœux </a:t>
            </a:r>
            <a:endParaRPr b="0" lang="fr-F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369000" y="1248480"/>
            <a:ext cx="8423640" cy="329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fr-FR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Pour que les vœux saisis deviennent définitifs sur Parcoursup, les candidats doivent obligatoirement :</a:t>
            </a:r>
            <a:endParaRPr b="0" lang="fr-FR" sz="18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77840" indent="-177840" defTabSz="45720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Lucida Grande"/>
              <a:buChar char="&gt;"/>
              <a:tabLst>
                <a:tab algn="l" pos="0"/>
              </a:tabLst>
            </a:pPr>
            <a:r>
              <a:rPr b="1" lang="fr-FR" sz="2000" strike="noStrike" u="none">
                <a:solidFill>
                  <a:srgbClr val="f28e65"/>
                </a:solidFill>
                <a:effectLst/>
                <a:uFillTx/>
                <a:latin typeface="Arial"/>
              </a:rPr>
              <a:t> </a:t>
            </a:r>
            <a:r>
              <a:rPr b="1" lang="fr-FR" sz="18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Compléter leur dossier :</a:t>
            </a:r>
            <a:r>
              <a:rPr b="1" lang="fr-FR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</a:t>
            </a:r>
            <a:endParaRPr b="0" lang="fr-FR" sz="20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2" marL="609840" indent="-177840" defTabSz="457200">
              <a:lnSpc>
                <a:spcPct val="100000"/>
              </a:lnSpc>
              <a:spcBef>
                <a:spcPts val="320"/>
              </a:spcBef>
              <a:buClr>
                <a:srgbClr val="ff0000"/>
              </a:buClr>
              <a:buFont typeface="Lucida Grande"/>
              <a:buChar char="&gt;"/>
              <a:tabLst>
                <a:tab algn="l" pos="0"/>
              </a:tabLst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rubrique « autres projets »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2" marL="609840" indent="-177840" defTabSz="457200">
              <a:lnSpc>
                <a:spcPct val="100000"/>
              </a:lnSpc>
              <a:spcBef>
                <a:spcPts val="320"/>
              </a:spcBef>
              <a:buClr>
                <a:srgbClr val="ff0000"/>
              </a:buClr>
              <a:buFont typeface="Lucida Grande"/>
              <a:buChar char="&gt;"/>
              <a:tabLst>
                <a:tab algn="l" pos="0"/>
              </a:tabLst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Lettre de motivation par vœu </a:t>
            </a:r>
            <a:r>
              <a:rPr b="1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uniquement lorsque la formation l’a demandée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2" marL="609840" indent="-177840" defTabSz="457200">
              <a:lnSpc>
                <a:spcPct val="100000"/>
              </a:lnSpc>
              <a:spcBef>
                <a:spcPts val="320"/>
              </a:spcBef>
              <a:buClr>
                <a:srgbClr val="ff0000"/>
              </a:buClr>
              <a:buFont typeface="Lucida Grande"/>
              <a:buChar char="&gt;"/>
              <a:tabLst>
                <a:tab algn="l" pos="0"/>
              </a:tabLst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pièces complémentaires demandées par certaines formations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2" marL="609840" indent="-177840" defTabSz="457200">
              <a:lnSpc>
                <a:spcPct val="100000"/>
              </a:lnSpc>
              <a:spcBef>
                <a:spcPts val="320"/>
              </a:spcBef>
              <a:buClr>
                <a:srgbClr val="ff0000"/>
              </a:buClr>
              <a:buFont typeface="Lucida Grande"/>
              <a:buChar char="&gt;"/>
              <a:tabLst>
                <a:tab algn="l" pos="0"/>
              </a:tabLst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rubrique « activités et centres d’intérêt » (facultative)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77840" indent="-177840" defTabSz="45720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Lucida Grande"/>
              <a:buChar char="&gt;"/>
              <a:tabLst>
                <a:tab algn="l" pos="0"/>
              </a:tabLst>
            </a:pPr>
            <a:r>
              <a:rPr b="1" lang="fr-FR" sz="2000" strike="noStrike" u="none">
                <a:solidFill>
                  <a:srgbClr val="f28e65"/>
                </a:solidFill>
                <a:effectLst/>
                <a:uFillTx/>
                <a:latin typeface="Arial"/>
              </a:rPr>
              <a:t> </a:t>
            </a:r>
            <a:r>
              <a:rPr b="1" lang="fr-FR" sz="18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Confirmer chacun de leurs vœux</a:t>
            </a:r>
            <a:endParaRPr b="0" lang="fr-FR" sz="18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endParaRPr b="0" lang="fr-FR" sz="9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103" name="Rectangle à coins arrondis 6"/>
          <p:cNvSpPr/>
          <p:nvPr/>
        </p:nvSpPr>
        <p:spPr>
          <a:xfrm>
            <a:off x="1188000" y="3895200"/>
            <a:ext cx="6949800" cy="719640"/>
          </a:xfrm>
          <a:prstGeom prst="roundRect">
            <a:avLst>
              <a:gd name="adj" fmla="val 16667"/>
            </a:avLst>
          </a:prstGeom>
          <a:solidFill>
            <a:srgbClr val="ff9575"/>
          </a:solidFill>
          <a:ln>
            <a:noFill/>
          </a:ln>
          <a:effectLst>
            <a:outerShdw algn="tl" blurRad="50760" dir="2700000" dist="37674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Un vœu non confirmé avant le 1er avril 2026 (23h59 - heure de Paris) </a:t>
            </a:r>
            <a:endParaRPr b="0" lang="fr-F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ne sera pas examiné par la formation</a:t>
            </a:r>
            <a:endParaRPr b="0" lang="fr-F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Rectangle à coins arrondis 7"/>
          <p:cNvSpPr/>
          <p:nvPr/>
        </p:nvSpPr>
        <p:spPr>
          <a:xfrm>
            <a:off x="6143760" y="86040"/>
            <a:ext cx="2621160" cy="539640"/>
          </a:xfrm>
          <a:prstGeom prst="roundRect">
            <a:avLst>
              <a:gd name="adj" fmla="val 16667"/>
            </a:avLst>
          </a:prstGeom>
          <a:solidFill>
            <a:srgbClr val="ff9575">
              <a:alpha val="70000"/>
            </a:srgbClr>
          </a:solidFill>
          <a:ln w="12700">
            <a:solidFill>
              <a:srgbClr val="ff957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Jusqu’au 1er avril 2026 inclus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/>
          </p:nvPr>
        </p:nvSpPr>
        <p:spPr>
          <a:xfrm>
            <a:off x="379800" y="1169640"/>
            <a:ext cx="3600000" cy="374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77840" indent="-177840" defTabSz="457200">
              <a:lnSpc>
                <a:spcPct val="100000"/>
              </a:lnSpc>
              <a:spcBef>
                <a:spcPts val="281"/>
              </a:spcBef>
              <a:buClr>
                <a:srgbClr val="ff0000"/>
              </a:buClr>
              <a:buFont typeface="Courier New"/>
              <a:buChar char="o"/>
            </a:pPr>
            <a:r>
              <a:rPr b="1" lang="fr-FR" sz="14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La rubrique Activités et centres d’intérêt </a:t>
            </a:r>
            <a:r>
              <a:rPr b="0" lang="fr-FR" sz="1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 une rubrique facultative pour mettre en valeur vos compétences, vos expériences et engagements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281"/>
              </a:spcBef>
              <a:buNone/>
            </a:pP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77840" indent="-177840" defTabSz="457200">
              <a:lnSpc>
                <a:spcPct val="100000"/>
              </a:lnSpc>
              <a:spcBef>
                <a:spcPts val="281"/>
              </a:spcBef>
              <a:buClr>
                <a:srgbClr val="ff0000"/>
              </a:buClr>
              <a:buFont typeface="Courier New"/>
              <a:buChar char="o"/>
            </a:pPr>
            <a:r>
              <a:rPr b="1" lang="fr-FR" sz="14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La lettre de motivation </a:t>
            </a:r>
            <a:r>
              <a:rPr b="0" lang="fr-FR" sz="1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 quand elle est demandée par la formation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281"/>
              </a:spcBef>
              <a:buNone/>
            </a:pP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77840" indent="-177840" defTabSz="457200">
              <a:lnSpc>
                <a:spcPct val="100000"/>
              </a:lnSpc>
              <a:spcBef>
                <a:spcPts val="281"/>
              </a:spcBef>
              <a:buClr>
                <a:srgbClr val="ff0000"/>
              </a:buClr>
              <a:buFont typeface="Courier New"/>
              <a:buChar char="o"/>
            </a:pPr>
            <a:r>
              <a:rPr b="1" lang="fr-FR" sz="14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Les pièces spécifiques ou formulaires </a:t>
            </a:r>
            <a:r>
              <a:rPr b="0" lang="fr-FR" sz="1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demandés par certaines formations sélectives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281"/>
              </a:spcBef>
              <a:buNone/>
            </a:pP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77840" indent="-177840" defTabSz="457200">
              <a:lnSpc>
                <a:spcPct val="100000"/>
              </a:lnSpc>
              <a:spcBef>
                <a:spcPts val="281"/>
              </a:spcBef>
              <a:buClr>
                <a:srgbClr val="ff0000"/>
              </a:buClr>
              <a:buFont typeface="Courier New"/>
              <a:buChar char="o"/>
            </a:pPr>
            <a:r>
              <a:rPr b="1" lang="fr-FR" sz="14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La fiche Avenir</a:t>
            </a:r>
            <a:r>
              <a:rPr b="0" lang="fr-FR" sz="1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 renseignée par les enseignants et le proviseur de votre lycée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281"/>
              </a:spcBef>
              <a:buNone/>
            </a:pP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281"/>
              </a:spcBef>
              <a:buNone/>
            </a:pP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143600" y="915480"/>
            <a:ext cx="4544640" cy="374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4572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281"/>
              </a:spcBef>
              <a:buClr>
                <a:srgbClr val="ff0000"/>
              </a:buClr>
              <a:buFont typeface="Courier New"/>
              <a:buChar char="o"/>
              <a:tabLst>
                <a:tab algn="l" pos="0"/>
              </a:tabLst>
            </a:pPr>
            <a:r>
              <a:rPr b="1" lang="fr-FR" sz="14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Les bulletins scolaires et notes du baccalauréat : 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1" marL="252000" indent="-72000" defTabSz="9144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5841"/>
              </a:buClr>
              <a:buFont typeface="OpenSymbol"/>
              <a:buChar char="-"/>
              <a:tabLst>
                <a:tab algn="l" pos="0"/>
              </a:tabLst>
            </a:pPr>
            <a:r>
              <a:rPr b="1" lang="fr-FR" sz="1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 Année de première 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80000" indent="0" defTabSz="9144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- </a:t>
            </a:r>
            <a:r>
              <a:rPr b="1" lang="fr-FR" sz="1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Année de terminale </a:t>
            </a:r>
            <a:r>
              <a:rPr b="0" lang="fr-FR" sz="1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: bulletins scolaires du 1</a:t>
            </a:r>
            <a:r>
              <a:rPr b="0" lang="fr-FR" sz="1400" strike="noStrike" u="none" baseline="30000">
                <a:solidFill>
                  <a:schemeClr val="accent1"/>
                </a:solidFill>
                <a:effectLst/>
                <a:uFillTx/>
                <a:latin typeface="Arial"/>
              </a:rPr>
              <a:t>er</a:t>
            </a:r>
            <a:r>
              <a:rPr b="0" lang="fr-FR" sz="1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 semestre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601"/>
              </a:spcBef>
              <a:buClr>
                <a:srgbClr val="ff0000"/>
              </a:buClr>
              <a:buFont typeface="Courier New"/>
              <a:buChar char="o"/>
              <a:tabLst>
                <a:tab algn="l" pos="0"/>
              </a:tabLst>
            </a:pPr>
            <a:r>
              <a:rPr b="1" lang="fr-FR" sz="1400" strike="noStrike" u="none">
                <a:solidFill>
                  <a:srgbClr val="ffffff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Des informations sur votre parcours spécifique </a:t>
            </a: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77840" indent="0" defTabSz="4572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parcours en sections européennes 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77840" indent="0" defTabSz="4572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certification des compétences numériques (Pix)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107" name="Rectangle à coins arrondis 5"/>
          <p:cNvSpPr/>
          <p:nvPr/>
        </p:nvSpPr>
        <p:spPr>
          <a:xfrm>
            <a:off x="5376960" y="127080"/>
            <a:ext cx="3311280" cy="539640"/>
          </a:xfrm>
          <a:prstGeom prst="roundRect">
            <a:avLst>
              <a:gd name="adj" fmla="val 16667"/>
            </a:avLst>
          </a:prstGeom>
          <a:solidFill>
            <a:srgbClr val="ff9575">
              <a:alpha val="70000"/>
            </a:srgbClr>
          </a:solidFill>
          <a:ln w="12700">
            <a:solidFill>
              <a:srgbClr val="ff957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Les éléments transmis aux formations du supérieur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42360" y="938880"/>
            <a:ext cx="8423640" cy="71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22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La rubrique « Activités et centre d’intérêts » </a:t>
            </a:r>
            <a:endParaRPr b="0" lang="fr-F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362520" y="1491480"/>
            <a:ext cx="8423640" cy="277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r>
              <a:rPr b="1" lang="fr-FR" sz="16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Rubrique facultative où le candidat </a:t>
            </a:r>
            <a:r>
              <a:rPr b="1" lang="fr-FR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: 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499"/>
              </a:spcAft>
              <a:buClr>
                <a:srgbClr val="ec130e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renseigne des informations qui ne sont pas liées à sa scolarité et que le candidat souhaite porter à la connaissance des formations </a:t>
            </a: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(ex : activités extra-scolaires, stages, job, pratiques culturelles ou sportives, etc.)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499"/>
              </a:spcAft>
              <a:buClr>
                <a:srgbClr val="ec130e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Un espace pour </a:t>
            </a:r>
            <a:r>
              <a:rPr b="1" lang="fr-FR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faire connaître ses engagements </a:t>
            </a: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 vie lycéenne, engagement associatif, sportif, service civique ou SNU, etc.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endParaRPr b="0" lang="fr-FR" sz="18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endParaRPr b="0" lang="fr-FR" sz="10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110" name="Rectangle à coins arrondis 6"/>
          <p:cNvSpPr/>
          <p:nvPr/>
        </p:nvSpPr>
        <p:spPr>
          <a:xfrm>
            <a:off x="335520" y="3330000"/>
            <a:ext cx="8478000" cy="843120"/>
          </a:xfrm>
          <a:prstGeom prst="roundRect">
            <a:avLst>
              <a:gd name="adj" fmla="val 16667"/>
            </a:avLst>
          </a:prstGeom>
          <a:solidFill>
            <a:srgbClr val="ff9575"/>
          </a:solidFill>
          <a:ln>
            <a:noFill/>
          </a:ln>
          <a:effectLst>
            <a:outerShdw algn="tl" blurRad="50760" dir="2700000" dist="37674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Un atout pour se démarquer, parler davantage de soi et mettre en avant des qualités, des compétences ou des expériences qui ne transparaissent pas dans les bulletins scolaires</a:t>
            </a:r>
            <a:endParaRPr b="0" lang="fr-F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Rectangle à coins arrondis 6"/>
          <p:cNvSpPr/>
          <p:nvPr/>
        </p:nvSpPr>
        <p:spPr>
          <a:xfrm>
            <a:off x="5872320" y="86040"/>
            <a:ext cx="2892600" cy="539640"/>
          </a:xfrm>
          <a:prstGeom prst="roundRect">
            <a:avLst>
              <a:gd name="adj" fmla="val 16667"/>
            </a:avLst>
          </a:prstGeom>
          <a:solidFill>
            <a:srgbClr val="ff9575">
              <a:alpha val="70000"/>
            </a:srgbClr>
          </a:solidFill>
          <a:ln w="12700">
            <a:solidFill>
              <a:srgbClr val="ff957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Les éléments transmis aux formations du supérieur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60000" y="900000"/>
            <a:ext cx="8423640" cy="71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22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La lettre de motivation</a:t>
            </a:r>
            <a:endParaRPr b="0" lang="fr-F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360000" y="1347480"/>
            <a:ext cx="8513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r>
              <a:rPr b="1" lang="fr-FR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La lettre de motivation n’est obligatoire </a:t>
            </a:r>
            <a:r>
              <a:rPr b="1" lang="fr-FR" sz="1600" strike="noStrike" u="sng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que si elle est demandée par la formation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499"/>
              </a:spcAft>
              <a:buClr>
                <a:srgbClr val="ec130e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14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Elle sert à expliciter la motivation du candidat, sa connaissance et sa compréhension de la formation demandée et son intérêt pour celle-ci</a:t>
            </a: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. </a:t>
            </a:r>
            <a:r>
              <a:rPr b="0" lang="fr-FR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Il ne s’agit pas d’une dissertation mais d’illustrer avec vos propres mots en 1500 caractères ce qui vous conduit à candidater. 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endParaRPr b="0" lang="fr-FR" sz="5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499"/>
              </a:spcAft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14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La lettre de motivation</a:t>
            </a:r>
            <a:r>
              <a:rPr b="0" lang="fr-FR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est personnelle. Renseignez-la, soignez l’orthographe et le style, évitez les copier-coller ou les emprunts de formules toutes faites...cela se voit et ne plaidera pas pour votre dossier. </a:t>
            </a:r>
            <a:r>
              <a:rPr b="1" lang="fr-FR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Ne pas faire des lettres de motivation IA !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endParaRPr b="0" lang="fr-FR" sz="11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114" name="Rectangle à coins arrondis 6"/>
          <p:cNvSpPr/>
          <p:nvPr/>
        </p:nvSpPr>
        <p:spPr>
          <a:xfrm>
            <a:off x="5872320" y="86040"/>
            <a:ext cx="2892600" cy="539640"/>
          </a:xfrm>
          <a:prstGeom prst="roundRect">
            <a:avLst>
              <a:gd name="adj" fmla="val 16667"/>
            </a:avLst>
          </a:prstGeom>
          <a:solidFill>
            <a:srgbClr val="ff9575">
              <a:alpha val="70000"/>
            </a:srgbClr>
          </a:solidFill>
          <a:ln w="12700">
            <a:solidFill>
              <a:srgbClr val="ff957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Les éléments transmis aux formations du supérieur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Rectangle à coins arrondis 6"/>
          <p:cNvSpPr/>
          <p:nvPr/>
        </p:nvSpPr>
        <p:spPr>
          <a:xfrm>
            <a:off x="360000" y="3639240"/>
            <a:ext cx="8513640" cy="719640"/>
          </a:xfrm>
          <a:prstGeom prst="roundRect">
            <a:avLst>
              <a:gd name="adj" fmla="val 16667"/>
            </a:avLst>
          </a:prstGeom>
          <a:solidFill>
            <a:srgbClr val="ff9575"/>
          </a:solidFill>
          <a:ln>
            <a:noFill/>
          </a:ln>
          <a:effectLst>
            <a:outerShdw algn="tl" blurRad="50760" dir="2700000" dist="37674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 defTabSz="914400">
              <a:lnSpc>
                <a:spcPct val="100000"/>
              </a:lnSpc>
            </a:pPr>
            <a:r>
              <a:rPr b="1" lang="fr-FR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Nouveauté 2026 : </a:t>
            </a:r>
            <a:r>
              <a:rPr b="0" lang="fr-FR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les formations vous précisent comment sont utilisées les lettres de motivation : lecture systématique / utilisation non systématique, pour départager des candidatures, pour conforter l’analyse d’un dossier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60000" y="900000"/>
            <a:ext cx="8423640" cy="56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22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La fiche avenir renseignée par le lycée </a:t>
            </a:r>
            <a:endParaRPr b="0" lang="fr-F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18600" y="1410840"/>
            <a:ext cx="8423640" cy="332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77840" indent="-177840" algn="just" defTabSz="457200">
              <a:lnSpc>
                <a:spcPct val="100000"/>
              </a:lnSpc>
              <a:spcBef>
                <a:spcPts val="320"/>
              </a:spcBef>
              <a:buClr>
                <a:srgbClr val="ff0000"/>
              </a:buClr>
              <a:buFont typeface="Arial"/>
              <a:buChar char="•"/>
            </a:pPr>
            <a:r>
              <a:rPr b="0" lang="fr-FR" sz="1600" strike="noStrike" u="none">
                <a:solidFill>
                  <a:srgbClr val="3d566e"/>
                </a:solidFill>
                <a:effectLst/>
                <a:uFillTx/>
                <a:latin typeface="Arial"/>
              </a:rPr>
              <a:t> </a:t>
            </a: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Pour chaque lycéen, une </a:t>
            </a:r>
            <a:r>
              <a:rPr b="1" lang="fr-FR" sz="16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fiche Avenir</a:t>
            </a: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est renseignée par le lycée et versée au dossier de l’élève : 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1" marL="627120" indent="-169920" defTabSz="457200">
              <a:lnSpc>
                <a:spcPct val="100000"/>
              </a:lnSpc>
              <a:spcBef>
                <a:spcPts val="320"/>
              </a:spcBef>
              <a:buClr>
                <a:srgbClr val="ff0000"/>
              </a:buClr>
              <a:buFont typeface="Arial"/>
              <a:buChar char="•"/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l’appréciation spécifique des professeurs par discipline, lorsqu’elle est distincte de l’appréciation portée pour chaque trimestre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1" marL="627120" indent="-169920" defTabSz="457200">
              <a:lnSpc>
                <a:spcPct val="100000"/>
              </a:lnSpc>
              <a:spcBef>
                <a:spcPts val="320"/>
              </a:spcBef>
              <a:buClr>
                <a:srgbClr val="ff0000"/>
              </a:buClr>
              <a:buFont typeface="Arial"/>
              <a:buChar char="•"/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les appréciations du professeur principal sur des compétences transversales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1" marL="627120" indent="-169920" defTabSz="457200">
              <a:lnSpc>
                <a:spcPct val="100000"/>
              </a:lnSpc>
              <a:spcBef>
                <a:spcPts val="320"/>
              </a:spcBef>
              <a:buClr>
                <a:srgbClr val="ff0000"/>
              </a:buClr>
              <a:buFont typeface="Arial"/>
              <a:buChar char="•"/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l’avis du chef d’établissement sur la capacité à réussir, pour chaque vœu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320"/>
              </a:spcBef>
              <a:buNone/>
            </a:pP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77840" indent="-177840" defTabSz="457200">
              <a:lnSpc>
                <a:spcPct val="100000"/>
              </a:lnSpc>
              <a:spcBef>
                <a:spcPts val="320"/>
              </a:spcBef>
              <a:buClr>
                <a:srgbClr val="ff0000"/>
              </a:buClr>
              <a:buFont typeface="Arial"/>
              <a:buChar char="•"/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La fiche Avenir est </a:t>
            </a:r>
            <a:r>
              <a:rPr b="1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consultable par le lycéen </a:t>
            </a: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dans son dossier</a:t>
            </a:r>
            <a:r>
              <a:rPr b="0" lang="fr-FR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</a:t>
            </a:r>
            <a:r>
              <a:rPr b="1" lang="fr-FR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à partir du 2 juin 2026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320"/>
              </a:spcBef>
              <a:buNone/>
            </a:pP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439"/>
              </a:spcBef>
              <a:buNone/>
            </a:pPr>
            <a:endParaRPr b="0" lang="fr-FR" sz="22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120"/>
              </a:spcBef>
              <a:buNone/>
              <a:tabLst>
                <a:tab algn="l" pos="0"/>
              </a:tabLst>
            </a:pPr>
            <a:r>
              <a:rPr b="0" lang="fr-FR" sz="5600" strike="noStrike" u="none">
                <a:solidFill>
                  <a:srgbClr val="3d566e"/>
                </a:solidFill>
                <a:effectLst/>
                <a:uFillTx/>
                <a:latin typeface="Calibri"/>
              </a:rPr>
              <a:t>              </a:t>
            </a:r>
            <a:endParaRPr b="0" lang="fr-FR" sz="5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endParaRPr b="0" lang="fr-FR" sz="10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118" name="Rectangle à coins arrondis 6"/>
          <p:cNvSpPr/>
          <p:nvPr/>
        </p:nvSpPr>
        <p:spPr>
          <a:xfrm>
            <a:off x="5872320" y="86040"/>
            <a:ext cx="2892600" cy="539640"/>
          </a:xfrm>
          <a:prstGeom prst="roundRect">
            <a:avLst>
              <a:gd name="adj" fmla="val 16667"/>
            </a:avLst>
          </a:prstGeom>
          <a:solidFill>
            <a:srgbClr val="ff9575">
              <a:alpha val="70000"/>
            </a:srgbClr>
          </a:solidFill>
          <a:ln w="12700">
            <a:solidFill>
              <a:srgbClr val="ff957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Les éléments transmis aux formations du supérieur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60000" y="900000"/>
            <a:ext cx="8423640" cy="71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22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La rubrique « autres projets »</a:t>
            </a:r>
            <a:endParaRPr b="0" lang="fr-F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360000" y="1347480"/>
            <a:ext cx="8406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just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Rubrique obligatoire dans laquelle le candidat indique </a:t>
            </a:r>
            <a:r>
              <a:rPr b="1" lang="fr-FR" sz="16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s’il souhaite candidater dans des formations hors Parcoursup ou s’il a des projets professionnels ou personnels, en dehors de la plateforme.</a:t>
            </a:r>
            <a:r>
              <a:rPr b="0" lang="fr-FR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121" name="Rectangle à coins arrondis 6"/>
          <p:cNvSpPr/>
          <p:nvPr/>
        </p:nvSpPr>
        <p:spPr>
          <a:xfrm>
            <a:off x="360000" y="2804760"/>
            <a:ext cx="8423640" cy="846720"/>
          </a:xfrm>
          <a:prstGeom prst="roundRect">
            <a:avLst>
              <a:gd name="adj" fmla="val 16667"/>
            </a:avLst>
          </a:prstGeom>
          <a:solidFill>
            <a:srgbClr val="ff9575"/>
          </a:solidFill>
          <a:ln>
            <a:noFill/>
          </a:ln>
          <a:effectLst>
            <a:outerShdw algn="tl" blurRad="50760" dir="2700000" dist="37674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1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 noter </a:t>
            </a: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 ces informations sont confidentielles et ne sont pas transmises aux formations. Elles permettent simplement de mieux suivre les candidats durant la procédure et de mieux analyser leurs motivations et besoins.</a:t>
            </a:r>
            <a:endParaRPr b="0" lang="fr-F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Rectangle à coins arrondis 8"/>
          <p:cNvSpPr/>
          <p:nvPr/>
        </p:nvSpPr>
        <p:spPr>
          <a:xfrm>
            <a:off x="6143760" y="86040"/>
            <a:ext cx="2621160" cy="539640"/>
          </a:xfrm>
          <a:prstGeom prst="roundRect">
            <a:avLst>
              <a:gd name="adj" fmla="val 16667"/>
            </a:avLst>
          </a:prstGeom>
          <a:solidFill>
            <a:srgbClr val="ff9575">
              <a:alpha val="70000"/>
            </a:srgbClr>
          </a:solidFill>
          <a:ln w="12700">
            <a:solidFill>
              <a:srgbClr val="ff957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Jusqu’au 1er avril 2026 inclus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/>
          </p:nvPr>
        </p:nvSpPr>
        <p:spPr>
          <a:xfrm>
            <a:off x="551880" y="1363680"/>
            <a:ext cx="8124480" cy="304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fr-FR" sz="18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Sur le site </a:t>
            </a:r>
            <a:r>
              <a:rPr b="0" lang="fr-FR" sz="1800" strike="noStrike" u="sng">
                <a:solidFill>
                  <a:srgbClr val="3333cc"/>
                </a:solidFill>
                <a:effectLst/>
                <a:uFillTx/>
                <a:latin typeface="Arial"/>
              </a:rPr>
              <a:t>parcoursup.gouv.fr</a:t>
            </a:r>
            <a:r>
              <a:rPr b="0" lang="fr-FR" sz="18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 (espace Ressources) un livret « </a:t>
            </a:r>
            <a:r>
              <a:rPr b="1" lang="fr-FR" sz="18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les bons réflexes</a:t>
            </a:r>
            <a:r>
              <a:rPr b="0" lang="fr-FR" sz="18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 » aide lycéens et parents à se repérer pour choisir un établissement de formation</a:t>
            </a:r>
            <a:endParaRPr b="0" lang="fr-FR" sz="18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endParaRPr b="0" lang="fr-FR" sz="10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pic>
        <p:nvPicPr>
          <p:cNvPr id="51" name="Image 16" descr=""/>
          <p:cNvPicPr/>
          <p:nvPr/>
        </p:nvPicPr>
        <p:blipFill>
          <a:blip r:embed="rId1"/>
          <a:stretch/>
        </p:blipFill>
        <p:spPr>
          <a:xfrm>
            <a:off x="3656880" y="2340000"/>
            <a:ext cx="1608480" cy="2256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/>
          </p:nvPr>
        </p:nvSpPr>
        <p:spPr>
          <a:xfrm>
            <a:off x="342360" y="1189800"/>
            <a:ext cx="8423640" cy="336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77840" indent="-177840" defTabSz="457200">
              <a:lnSpc>
                <a:spcPct val="100000"/>
              </a:lnSpc>
              <a:buClr>
                <a:srgbClr val="ff0000"/>
              </a:buClr>
              <a:buFont typeface="Lucida Grande"/>
              <a:buChar char="&gt;"/>
            </a:pPr>
            <a:r>
              <a:rPr b="0" lang="fr-FR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Les candidats consultent </a:t>
            </a: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les réponses des formations le 2 juin 2026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77840" indent="-177840" defTabSz="457200">
              <a:lnSpc>
                <a:spcPct val="100000"/>
              </a:lnSpc>
              <a:buClr>
                <a:srgbClr val="ff0000"/>
              </a:buClr>
              <a:buFont typeface="Lucida Grande"/>
              <a:buChar char="&gt;"/>
              <a:tabLst>
                <a:tab algn="l" pos="0"/>
              </a:tabLst>
            </a:pPr>
            <a:r>
              <a:rPr b="1" lang="fr-FR" sz="14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Ils reçoivent les propositions d’admission au fur et à mesure et en continu</a:t>
            </a: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</a:t>
            </a:r>
            <a:r>
              <a:rPr b="1" lang="fr-FR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 </a:t>
            </a:r>
            <a:r>
              <a:rPr b="0" lang="fr-FR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chaque fois qu’un candidat fait un choix entre plusieurs propositions, il libère des places qui sont immédiatement proposées à d’autres candidats en liste d’attente. 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77840" indent="-177840" defTabSz="457200">
              <a:lnSpc>
                <a:spcPct val="100000"/>
              </a:lnSpc>
              <a:buClr>
                <a:srgbClr val="ff0000"/>
              </a:buClr>
              <a:buFont typeface="Lucida Grande"/>
              <a:buChar char="&gt;"/>
              <a:tabLst>
                <a:tab algn="l" pos="0"/>
              </a:tabLst>
            </a:pPr>
            <a:r>
              <a:rPr b="0" lang="fr-FR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Les candidats doivent obligatoirement </a:t>
            </a:r>
            <a:r>
              <a:rPr b="1" lang="fr-FR" sz="14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répondre</a:t>
            </a:r>
            <a:r>
              <a:rPr b="0" lang="fr-FR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à chaque proposition d’admission reçue </a:t>
            </a:r>
            <a:r>
              <a:rPr b="1" lang="fr-FR" sz="14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avant la date limite indiquée dans leur dossier.</a:t>
            </a: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</a:t>
            </a:r>
            <a:r>
              <a:rPr b="0" lang="fr-FR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En l’absence de réponse, la proposition est retirée.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124" name="Rectangle à coins arrondis 6"/>
          <p:cNvSpPr/>
          <p:nvPr/>
        </p:nvSpPr>
        <p:spPr>
          <a:xfrm>
            <a:off x="3523680" y="46800"/>
            <a:ext cx="5242320" cy="539640"/>
          </a:xfrm>
          <a:prstGeom prst="roundRect">
            <a:avLst>
              <a:gd name="adj" fmla="val 16667"/>
            </a:avLst>
          </a:prstGeom>
          <a:solidFill>
            <a:srgbClr val="ff9575">
              <a:alpha val="70000"/>
            </a:srgbClr>
          </a:solidFill>
          <a:ln w="12700">
            <a:solidFill>
              <a:srgbClr val="ff957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Une phase de choix de 40 jours : du 2 juin au 11 juillet 2026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Espace réservé du texte 2"/>
          <p:cNvSpPr/>
          <p:nvPr/>
        </p:nvSpPr>
        <p:spPr>
          <a:xfrm>
            <a:off x="386280" y="915480"/>
            <a:ext cx="856764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7840" indent="-177840" defTabSz="457200">
              <a:lnSpc>
                <a:spcPct val="100000"/>
              </a:lnSpc>
              <a:spcBef>
                <a:spcPts val="281"/>
              </a:spcBef>
              <a:buClr>
                <a:srgbClr val="ff0000"/>
              </a:buClr>
              <a:buFont typeface="Lucida Grande"/>
              <a:buChar char="&gt;"/>
              <a:tabLst>
                <a:tab algn="l" pos="0"/>
              </a:tabLst>
            </a:pPr>
            <a:r>
              <a:rPr b="1" lang="fr-FR" sz="1400" strike="noStrike" u="none">
                <a:solidFill>
                  <a:schemeClr val="dk2"/>
                </a:solidFill>
                <a:effectLst/>
                <a:uFillTx/>
                <a:latin typeface="Calibri"/>
              </a:rPr>
              <a:t>Formation sélective (BTS, BUT, classe prépa, IFSI, écoles, …) 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210"/>
              </a:spcBef>
              <a:tabLst>
                <a:tab algn="l" pos="0"/>
              </a:tabLst>
            </a:pPr>
            <a:endParaRPr b="0" lang="fr-FR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210"/>
              </a:spcBef>
              <a:tabLst>
                <a:tab algn="l" pos="0"/>
              </a:tabLst>
            </a:pPr>
            <a:endParaRPr b="0" lang="fr-FR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210"/>
              </a:spcBef>
              <a:tabLst>
                <a:tab algn="l" pos="0"/>
              </a:tabLst>
            </a:pPr>
            <a:endParaRPr b="0" lang="fr-FR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210"/>
              </a:spcBef>
              <a:tabLst>
                <a:tab algn="l" pos="0"/>
              </a:tabLst>
            </a:pPr>
            <a:endParaRPr b="0" lang="fr-FR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Espace réservé du numéro de diapositive 3"/>
          <p:cNvSpPr/>
          <p:nvPr/>
        </p:nvSpPr>
        <p:spPr>
          <a:xfrm>
            <a:off x="8340120" y="4857120"/>
            <a:ext cx="373320" cy="26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457200">
              <a:lnSpc>
                <a:spcPct val="100000"/>
              </a:lnSpc>
            </a:pPr>
            <a:fld id="{6DC0A12A-9744-4B12-9FFC-71D39F728CBF}" type="slidenum">
              <a:rPr b="1" lang="fr-FR" sz="9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&lt;numéro&gt;</a:t>
            </a:fld>
            <a:endParaRPr b="0" lang="fr-FR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Rectangle à coins arrondis 8"/>
          <p:cNvSpPr/>
          <p:nvPr/>
        </p:nvSpPr>
        <p:spPr>
          <a:xfrm>
            <a:off x="1351080" y="1491480"/>
            <a:ext cx="2657160" cy="325080"/>
          </a:xfrm>
          <a:prstGeom prst="roundRect">
            <a:avLst>
              <a:gd name="adj" fmla="val 16667"/>
            </a:avLst>
          </a:prstGeom>
          <a:solidFill>
            <a:srgbClr val="51baaa"/>
          </a:solidFill>
          <a:ln w="9525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lang="fr-FR" sz="12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OUI (proposition d’admission)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Rectangle à coins arrondis 9"/>
          <p:cNvSpPr/>
          <p:nvPr/>
        </p:nvSpPr>
        <p:spPr>
          <a:xfrm>
            <a:off x="1357200" y="2007720"/>
            <a:ext cx="2657160" cy="323640"/>
          </a:xfrm>
          <a:prstGeom prst="roundRect">
            <a:avLst>
              <a:gd name="adj" fmla="val 16667"/>
            </a:avLst>
          </a:prstGeom>
          <a:solidFill>
            <a:srgbClr val="417dc4"/>
          </a:solidFill>
          <a:ln w="9525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lang="fr-FR" sz="12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En attente d’une place</a:t>
            </a:r>
            <a:endParaRPr b="0" lang="fr-FR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9" name="ZoneTexte 13"/>
          <p:cNvSpPr/>
          <p:nvPr/>
        </p:nvSpPr>
        <p:spPr>
          <a:xfrm>
            <a:off x="2490840" y="1756800"/>
            <a:ext cx="70596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lang="fr-FR" sz="1200" strike="noStrike" u="none">
                <a:solidFill>
                  <a:srgbClr val="3d566e"/>
                </a:solidFill>
                <a:effectLst/>
                <a:uFillTx/>
                <a:latin typeface="Calibri"/>
              </a:rPr>
              <a:t>ou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Flèche droite 11"/>
          <p:cNvSpPr/>
          <p:nvPr/>
        </p:nvSpPr>
        <p:spPr>
          <a:xfrm>
            <a:off x="4135320" y="1563120"/>
            <a:ext cx="671040" cy="2059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endParaRPr b="0" lang="fr-FR" sz="16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31" name="Rectangle à coins arrondis 12"/>
          <p:cNvSpPr/>
          <p:nvPr/>
        </p:nvSpPr>
        <p:spPr>
          <a:xfrm>
            <a:off x="4933800" y="1500120"/>
            <a:ext cx="4204080" cy="291600"/>
          </a:xfrm>
          <a:prstGeom prst="roundRect">
            <a:avLst>
              <a:gd name="adj" fmla="val 16667"/>
            </a:avLst>
          </a:prstGeom>
          <a:solidFill>
            <a:srgbClr val="ffca00"/>
          </a:solidFill>
          <a:ln>
            <a:noFill/>
          </a:ln>
          <a:effectLst>
            <a:outerShdw algn="tl" blurRad="50760" dir="2700000" dist="37674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Le candidat accepte la proposition ou y renonce avant la date limite indiquée</a:t>
            </a:r>
            <a:endParaRPr b="0" lang="fr-F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Rectangle à coins arrondis 14"/>
          <p:cNvSpPr/>
          <p:nvPr/>
        </p:nvSpPr>
        <p:spPr>
          <a:xfrm>
            <a:off x="1357200" y="2512440"/>
            <a:ext cx="2657160" cy="32364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lang="fr-FR" sz="1200" strike="noStrike" u="none">
                <a:solidFill>
                  <a:srgbClr val="3d566e"/>
                </a:solidFill>
                <a:effectLst/>
                <a:uFillTx/>
                <a:latin typeface="Calibri"/>
              </a:rPr>
              <a:t>Non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ZoneTexte 35"/>
          <p:cNvSpPr/>
          <p:nvPr/>
        </p:nvSpPr>
        <p:spPr>
          <a:xfrm>
            <a:off x="2490840" y="2279520"/>
            <a:ext cx="70596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lang="fr-FR" sz="1200" strike="noStrike" u="none">
                <a:solidFill>
                  <a:srgbClr val="3d566e"/>
                </a:solidFill>
                <a:effectLst/>
                <a:uFillTx/>
                <a:latin typeface="Calibri"/>
              </a:rPr>
              <a:t>ou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Flèche droite 17"/>
          <p:cNvSpPr/>
          <p:nvPr/>
        </p:nvSpPr>
        <p:spPr>
          <a:xfrm>
            <a:off x="4135320" y="2058480"/>
            <a:ext cx="671040" cy="2059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endParaRPr b="0" lang="fr-FR" sz="16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35" name="Rectangle à coins arrondis 18"/>
          <p:cNvSpPr/>
          <p:nvPr/>
        </p:nvSpPr>
        <p:spPr>
          <a:xfrm>
            <a:off x="4919760" y="1980000"/>
            <a:ext cx="4218120" cy="360000"/>
          </a:xfrm>
          <a:prstGeom prst="roundRect">
            <a:avLst>
              <a:gd name="adj" fmla="val 16667"/>
            </a:avLst>
          </a:prstGeom>
          <a:solidFill>
            <a:srgbClr val="ffca00"/>
          </a:solidFill>
          <a:ln>
            <a:noFill/>
          </a:ln>
          <a:effectLst>
            <a:outerShdw algn="tl" blurRad="50760" dir="2700000" dist="37674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 defTabSz="609480">
              <a:lnSpc>
                <a:spcPct val="100000"/>
              </a:lnSpc>
            </a:pPr>
            <a:r>
              <a:rPr b="1" lang="fr-FR" sz="1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Lorsque le candidat accepte une proposition, la plateforme lui demande d’indiquer les vœux en attente qu’il souhaite conserver</a:t>
            </a:r>
            <a:endParaRPr b="0" lang="fr-F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Rectangle à coins arrondis 20"/>
          <p:cNvSpPr/>
          <p:nvPr/>
        </p:nvSpPr>
        <p:spPr>
          <a:xfrm>
            <a:off x="1354680" y="3702240"/>
            <a:ext cx="2657160" cy="323640"/>
          </a:xfrm>
          <a:prstGeom prst="roundRect">
            <a:avLst>
              <a:gd name="adj" fmla="val 16667"/>
            </a:avLst>
          </a:prstGeom>
          <a:solidFill>
            <a:srgbClr val="34cb6a"/>
          </a:solidFill>
          <a:ln w="9525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b="1" lang="fr-FR" sz="12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OUI-SI</a:t>
            </a:r>
            <a:r>
              <a:rPr b="1" lang="fr-FR" sz="1200" strike="noStrike" u="none">
                <a:solidFill>
                  <a:schemeClr val="lt2"/>
                </a:solidFill>
                <a:effectLst/>
                <a:uFillTx/>
                <a:latin typeface="Calibri"/>
              </a:rPr>
              <a:t>*</a:t>
            </a:r>
            <a:r>
              <a:rPr b="1" lang="fr-FR" sz="12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 (proposition d’admission)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ZoneTexte 41"/>
          <p:cNvSpPr/>
          <p:nvPr/>
        </p:nvSpPr>
        <p:spPr>
          <a:xfrm>
            <a:off x="2520000" y="3503520"/>
            <a:ext cx="70596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lang="fr-FR" sz="1200" strike="noStrike" u="none">
                <a:solidFill>
                  <a:srgbClr val="3d566e"/>
                </a:solidFill>
                <a:effectLst/>
                <a:uFillTx/>
                <a:latin typeface="Calibri"/>
              </a:rPr>
              <a:t>ou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Flèche droite 22"/>
          <p:cNvSpPr/>
          <p:nvPr/>
        </p:nvSpPr>
        <p:spPr>
          <a:xfrm>
            <a:off x="4135320" y="3240000"/>
            <a:ext cx="671040" cy="2059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endParaRPr b="0" lang="fr-FR" sz="1600" strike="noStrike" u="none">
              <a:solidFill>
                <a:srgbClr val="3d566e"/>
              </a:solidFill>
              <a:effectLst/>
              <a:uFillTx/>
              <a:latin typeface="Calibri"/>
            </a:endParaRPr>
          </a:p>
        </p:txBody>
      </p:sp>
      <p:sp>
        <p:nvSpPr>
          <p:cNvPr id="139" name="Rectangle à coins arrondis 24"/>
          <p:cNvSpPr/>
          <p:nvPr/>
        </p:nvSpPr>
        <p:spPr>
          <a:xfrm>
            <a:off x="1355040" y="4176360"/>
            <a:ext cx="2657160" cy="323640"/>
          </a:xfrm>
          <a:prstGeom prst="roundRect">
            <a:avLst>
              <a:gd name="adj" fmla="val 16667"/>
            </a:avLst>
          </a:prstGeom>
          <a:solidFill>
            <a:srgbClr val="417dc4"/>
          </a:solidFill>
          <a:ln w="9525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b="1" lang="fr-FR" sz="12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En attente d’une place</a:t>
            </a:r>
            <a:endParaRPr b="0" lang="fr-FR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0" name="ZoneTexte 46"/>
          <p:cNvSpPr/>
          <p:nvPr/>
        </p:nvSpPr>
        <p:spPr>
          <a:xfrm>
            <a:off x="2490840" y="3960000"/>
            <a:ext cx="70596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lang="fr-FR" sz="1200" strike="noStrike" u="none">
                <a:solidFill>
                  <a:srgbClr val="3d566e"/>
                </a:solidFill>
                <a:effectLst/>
                <a:uFillTx/>
                <a:latin typeface="Calibri"/>
              </a:rPr>
              <a:t>ou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Flèche droite 27"/>
          <p:cNvSpPr/>
          <p:nvPr/>
        </p:nvSpPr>
        <p:spPr>
          <a:xfrm>
            <a:off x="4140000" y="3754080"/>
            <a:ext cx="671040" cy="2059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endParaRPr b="0" lang="fr-FR" sz="1600" strike="noStrike" u="none">
              <a:solidFill>
                <a:srgbClr val="3d566e"/>
              </a:solidFill>
              <a:effectLst/>
              <a:uFillTx/>
              <a:latin typeface="Calibri"/>
            </a:endParaRPr>
          </a:p>
        </p:txBody>
      </p:sp>
      <p:sp>
        <p:nvSpPr>
          <p:cNvPr id="142" name="Flèche droite 28"/>
          <p:cNvSpPr/>
          <p:nvPr/>
        </p:nvSpPr>
        <p:spPr>
          <a:xfrm>
            <a:off x="4140000" y="4294080"/>
            <a:ext cx="671040" cy="2059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endParaRPr b="0" lang="fr-FR" sz="1600" strike="noStrike" u="none">
              <a:solidFill>
                <a:srgbClr val="3d566e"/>
              </a:solidFill>
              <a:effectLst/>
              <a:uFillTx/>
              <a:latin typeface="Calibri"/>
            </a:endParaRPr>
          </a:p>
        </p:txBody>
      </p:sp>
      <p:sp>
        <p:nvSpPr>
          <p:cNvPr id="143" name="Espace réservé du texte 2"/>
          <p:cNvSpPr/>
          <p:nvPr/>
        </p:nvSpPr>
        <p:spPr>
          <a:xfrm>
            <a:off x="417240" y="2885040"/>
            <a:ext cx="8159400" cy="4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177840" indent="-177840" defTabSz="457200">
              <a:lnSpc>
                <a:spcPct val="100000"/>
              </a:lnSpc>
              <a:spcBef>
                <a:spcPts val="281"/>
              </a:spcBef>
              <a:buClr>
                <a:srgbClr val="ff0000"/>
              </a:buClr>
              <a:buFont typeface="Lucida Grande"/>
              <a:buChar char="&gt;"/>
            </a:pPr>
            <a:r>
              <a:rPr b="1" lang="fr-FR" sz="1400" strike="noStrike" u="none">
                <a:solidFill>
                  <a:schemeClr val="dk2"/>
                </a:solidFill>
                <a:effectLst/>
                <a:uFillTx/>
                <a:latin typeface="Calibri"/>
              </a:rPr>
              <a:t>Formation non sélective (licences) 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Rectangle à coins arrondis 32"/>
          <p:cNvSpPr/>
          <p:nvPr/>
        </p:nvSpPr>
        <p:spPr>
          <a:xfrm>
            <a:off x="4919760" y="3240000"/>
            <a:ext cx="4218120" cy="276840"/>
          </a:xfrm>
          <a:prstGeom prst="roundRect">
            <a:avLst>
              <a:gd name="adj" fmla="val 16667"/>
            </a:avLst>
          </a:prstGeom>
          <a:solidFill>
            <a:srgbClr val="ffca00"/>
          </a:solidFill>
          <a:ln>
            <a:noFill/>
          </a:ln>
          <a:effectLst>
            <a:outerShdw algn="tl" blurRad="50760" dir="2700000" dist="37674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Le candidat accepte la proposition ou y renonce avant la date limite indiquée</a:t>
            </a:r>
            <a:endParaRPr b="0" lang="fr-F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Rectangle à coins arrondis 33"/>
          <p:cNvSpPr/>
          <p:nvPr/>
        </p:nvSpPr>
        <p:spPr>
          <a:xfrm>
            <a:off x="4921560" y="3681000"/>
            <a:ext cx="4209840" cy="323640"/>
          </a:xfrm>
          <a:prstGeom prst="roundRect">
            <a:avLst>
              <a:gd name="adj" fmla="val 16667"/>
            </a:avLst>
          </a:prstGeom>
          <a:solidFill>
            <a:srgbClr val="ffca00"/>
          </a:solidFill>
          <a:ln>
            <a:noFill/>
          </a:ln>
          <a:effectLst>
            <a:outerShdw algn="tl" blurRad="50760" dir="2700000" dist="37674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Le candidat accepte la proposition ou y renonce avant la date limite indiquée</a:t>
            </a:r>
            <a:endParaRPr b="0" lang="fr-F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Rectangle à coins arrondis 34"/>
          <p:cNvSpPr/>
          <p:nvPr/>
        </p:nvSpPr>
        <p:spPr>
          <a:xfrm>
            <a:off x="4932000" y="4140000"/>
            <a:ext cx="4193280" cy="450720"/>
          </a:xfrm>
          <a:prstGeom prst="roundRect">
            <a:avLst>
              <a:gd name="adj" fmla="val 16667"/>
            </a:avLst>
          </a:prstGeom>
          <a:solidFill>
            <a:srgbClr val="ffca00"/>
          </a:solidFill>
          <a:ln>
            <a:noFill/>
          </a:ln>
          <a:effectLst>
            <a:outerShdw algn="tl" blurRad="50760" dir="2700000" dist="37674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 defTabSz="609480">
              <a:lnSpc>
                <a:spcPct val="100000"/>
              </a:lnSpc>
            </a:pPr>
            <a:r>
              <a:rPr b="1" lang="fr-FR" sz="1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Lorsque le candidat accepte une proposition, la plateforme lui demande d’indiquer les vœux en attente qu’il souhaite conserver </a:t>
            </a:r>
            <a:endParaRPr b="0" lang="fr-F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ZoneTexte 1"/>
          <p:cNvSpPr/>
          <p:nvPr/>
        </p:nvSpPr>
        <p:spPr>
          <a:xfrm flipH="1">
            <a:off x="365760" y="4680000"/>
            <a:ext cx="8759520" cy="258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100" strike="noStrike" u="none">
                <a:solidFill>
                  <a:srgbClr val="ec130e"/>
                </a:solidFill>
                <a:effectLst/>
                <a:uFillTx/>
                <a:latin typeface="Arial"/>
              </a:rPr>
              <a:t>*</a:t>
            </a:r>
            <a:r>
              <a:rPr b="0" lang="fr-FR" sz="1100" strike="noStrike" u="none">
                <a:solidFill>
                  <a:srgbClr val="0c5076"/>
                </a:solidFill>
                <a:effectLst/>
                <a:uFillTx/>
                <a:latin typeface="Arial"/>
              </a:rPr>
              <a:t> </a:t>
            </a:r>
            <a:r>
              <a:rPr b="0" lang="fr-FR" sz="1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Oui-si : le candidat est accepté à condition de suivre un parcours de réussite (remise à niveau, tutorat..) </a:t>
            </a:r>
            <a:endParaRPr b="0" lang="fr-F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365760" y="834120"/>
            <a:ext cx="8783640" cy="44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2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Les réponses des formations et les choix des candidats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49" name="Rectangle à coins arrondis 30"/>
          <p:cNvSpPr/>
          <p:nvPr/>
        </p:nvSpPr>
        <p:spPr>
          <a:xfrm>
            <a:off x="1347840" y="1490040"/>
            <a:ext cx="2657160" cy="325080"/>
          </a:xfrm>
          <a:prstGeom prst="roundRect">
            <a:avLst>
              <a:gd name="adj" fmla="val 16667"/>
            </a:avLst>
          </a:prstGeom>
          <a:solidFill>
            <a:srgbClr val="34cb6a"/>
          </a:solidFill>
          <a:ln w="9525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lang="fr-FR" sz="12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OUI (proposition d’admission)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Rectangle à coins arrondis 35"/>
          <p:cNvSpPr/>
          <p:nvPr/>
        </p:nvSpPr>
        <p:spPr>
          <a:xfrm>
            <a:off x="1354680" y="3240000"/>
            <a:ext cx="2657160" cy="325080"/>
          </a:xfrm>
          <a:prstGeom prst="roundRect">
            <a:avLst>
              <a:gd name="adj" fmla="val 16667"/>
            </a:avLst>
          </a:prstGeom>
          <a:solidFill>
            <a:srgbClr val="34cb6a"/>
          </a:solidFill>
          <a:ln w="9525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b="1" lang="fr-FR" sz="12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OUI (proposition d’admission)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397080" y="905400"/>
            <a:ext cx="8368920" cy="74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20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Les candidats sont alertés, le matin, dès qu’ils reçoivent une proposition d’admission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52" name="Espace réservé du texte 2"/>
          <p:cNvSpPr/>
          <p:nvPr/>
        </p:nvSpPr>
        <p:spPr>
          <a:xfrm>
            <a:off x="392760" y="1512000"/>
            <a:ext cx="8116200" cy="192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293760" indent="-285840" defTabSz="457200">
              <a:lnSpc>
                <a:spcPct val="100000"/>
              </a:lnSpc>
              <a:spcBef>
                <a:spcPts val="320"/>
              </a:spcBef>
              <a:buClr>
                <a:srgbClr val="ff0000"/>
              </a:buClr>
              <a:buFont typeface="Lucida Grande"/>
              <a:buChar char="&gt;"/>
            </a:pPr>
            <a:r>
              <a:rPr b="1" lang="fr-FR" sz="16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par SMS sur son téléphone portable</a:t>
            </a:r>
            <a:endParaRPr b="0" lang="fr-F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3760" indent="-285840" defTabSz="457200">
              <a:lnSpc>
                <a:spcPct val="100000"/>
              </a:lnSpc>
              <a:spcBef>
                <a:spcPts val="320"/>
              </a:spcBef>
              <a:buClr>
                <a:srgbClr val="ff0000"/>
              </a:buClr>
              <a:buFont typeface="Lucida Grande"/>
              <a:buChar char="&gt;"/>
            </a:pPr>
            <a:r>
              <a:rPr b="1" lang="fr-FR" sz="16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par mail dans sa messagerie personnelle</a:t>
            </a:r>
            <a:r>
              <a:rPr b="1" lang="fr-FR" sz="1600" strike="noStrike" u="none">
                <a:solidFill>
                  <a:srgbClr val="f28e65"/>
                </a:solidFill>
                <a:effectLst/>
                <a:uFillTx/>
                <a:latin typeface="Arial"/>
              </a:rPr>
              <a:t> </a:t>
            </a: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(rappel : une adresse mail valide et régulièrement consultée et un numéro de portable sont demandés au moment de l’inscription Parcoursup)</a:t>
            </a:r>
            <a:endParaRPr b="0" lang="fr-F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3760" indent="-285840" defTabSz="457200">
              <a:lnSpc>
                <a:spcPct val="100000"/>
              </a:lnSpc>
              <a:spcBef>
                <a:spcPts val="320"/>
              </a:spcBef>
              <a:buClr>
                <a:srgbClr val="ff0000"/>
              </a:buClr>
              <a:buFont typeface="Lucida Grande"/>
              <a:buChar char="&gt;"/>
            </a:pPr>
            <a:r>
              <a:rPr b="1" lang="fr-FR" sz="16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dans la messagerie intégrée au dossier</a:t>
            </a:r>
            <a:r>
              <a:rPr b="1" lang="fr-FR" sz="16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 </a:t>
            </a: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candidat sur Parcoursup</a:t>
            </a:r>
            <a:endParaRPr b="0" lang="fr-F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920" defTabSz="4572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fr-FR" sz="1600" strike="noStrike" u="none">
                <a:solidFill>
                  <a:srgbClr val="f28e65"/>
                </a:solidFill>
                <a:effectLst/>
                <a:uFillTx/>
                <a:latin typeface="Arial"/>
              </a:rPr>
              <a:t>À noter : </a:t>
            </a:r>
            <a:r>
              <a:rPr b="0" lang="fr-FR" sz="16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il n’y a pas d’application mobile dédiée, il est préférable de se connecter via un ordinateur (fixe ou portable)</a:t>
            </a:r>
            <a:endParaRPr b="0" lang="fr-F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fr-F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defTabSz="457200"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endParaRPr b="0" lang="fr-F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endParaRPr b="0" lang="fr-F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endParaRPr b="0" lang="fr-F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endParaRPr b="0" lang="fr-F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endParaRPr b="0" lang="fr-F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endParaRPr b="0" lang="fr-F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Espace réservé du numéro de diapositive 3"/>
          <p:cNvSpPr/>
          <p:nvPr/>
        </p:nvSpPr>
        <p:spPr>
          <a:xfrm>
            <a:off x="8340120" y="6285600"/>
            <a:ext cx="373320" cy="26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457200">
              <a:lnSpc>
                <a:spcPct val="100000"/>
              </a:lnSpc>
            </a:pPr>
            <a:fld id="{A11D56E3-91AE-4162-B3A4-72494E28EB52}" type="slidenum">
              <a:rPr b="1" lang="fr-FR" sz="10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&lt;numéro&gt;</a:t>
            </a:fld>
            <a:endParaRPr b="0" lang="fr-F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Rectangle à coins arrondis 9"/>
          <p:cNvSpPr/>
          <p:nvPr/>
        </p:nvSpPr>
        <p:spPr>
          <a:xfrm>
            <a:off x="634320" y="3649680"/>
            <a:ext cx="7874640" cy="917640"/>
          </a:xfrm>
          <a:prstGeom prst="roundRect">
            <a:avLst>
              <a:gd name="adj" fmla="val 16667"/>
            </a:avLst>
          </a:prstGeom>
          <a:solidFill>
            <a:srgbClr val="ff9575"/>
          </a:solidFill>
          <a:ln>
            <a:noFill/>
          </a:ln>
          <a:effectLst>
            <a:outerShdw algn="tl" blurRad="50760" dir="2700000" dist="37674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457200">
              <a:lnSpc>
                <a:spcPct val="90000"/>
              </a:lnSpc>
            </a:pPr>
            <a:r>
              <a:rPr b="1" lang="fr-FR" sz="16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A savoir</a:t>
            </a:r>
            <a:r>
              <a:rPr b="1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</a:t>
            </a:r>
            <a:r>
              <a:rPr b="0" lang="fr-FR" sz="1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b="0" lang="fr-F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90000"/>
              </a:lnSpc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Les parents sont également prévenus lorsqu'ils ont renseigné leur adresse mail et leur numéro de portable dans le dossier Parcoursup de leur enfant.</a:t>
            </a:r>
            <a:endParaRPr b="0" lang="fr-F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Rectangle à coins arrondis 5"/>
          <p:cNvSpPr/>
          <p:nvPr/>
        </p:nvSpPr>
        <p:spPr>
          <a:xfrm>
            <a:off x="3523680" y="189720"/>
            <a:ext cx="5242320" cy="539640"/>
          </a:xfrm>
          <a:prstGeom prst="roundRect">
            <a:avLst>
              <a:gd name="adj" fmla="val 16667"/>
            </a:avLst>
          </a:prstGeom>
          <a:solidFill>
            <a:srgbClr val="ff9575">
              <a:alpha val="70000"/>
            </a:srgbClr>
          </a:solidFill>
          <a:ln w="12700">
            <a:solidFill>
              <a:srgbClr val="ff957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Une alerte pour chaque proposition d’admission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/>
          </p:nvPr>
        </p:nvSpPr>
        <p:spPr>
          <a:xfrm>
            <a:off x="450720" y="916200"/>
            <a:ext cx="8019720" cy="3758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lvl="1" marL="510840" indent="-343080" algn="just" defTabSz="91440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>
                <a:srgbClr val="ed7454"/>
              </a:buClr>
              <a:buFont typeface="Wingdings" charset="2"/>
              <a:buChar char=""/>
            </a:pPr>
            <a:r>
              <a:rPr b="1" lang="fr-FR" sz="1400" strike="noStrike" u="none">
                <a:solidFill>
                  <a:srgbClr val="ed7454"/>
                </a:solidFill>
                <a:effectLst/>
                <a:uFillTx/>
                <a:latin typeface="Arial"/>
              </a:rPr>
              <a:t>Pour une proposition reçue entre le 2 et le 3 juin 2026 inclus, </a:t>
            </a:r>
            <a:r>
              <a:rPr b="0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le candidat a jusqu’au </a:t>
            </a: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4 juin 2026, 23h59 </a:t>
            </a:r>
            <a:r>
              <a:rPr b="0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(heure de Paris) pour répondre 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1" marL="510840" indent="-343080" algn="just" defTabSz="91440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>
                <a:srgbClr val="ed7454"/>
              </a:buClr>
              <a:buFont typeface="Wingdings" charset="2"/>
              <a:buChar char=""/>
            </a:pPr>
            <a:r>
              <a:rPr b="1" lang="fr-FR" sz="1400" strike="noStrike" u="none">
                <a:solidFill>
                  <a:srgbClr val="ed7454"/>
                </a:solidFill>
                <a:effectLst/>
                <a:uFillTx/>
                <a:latin typeface="Arial"/>
              </a:rPr>
              <a:t>Pour une proposition reçue entre le 4 juin 2026 et le 9 juillet 2026 : </a:t>
            </a:r>
            <a:r>
              <a:rPr b="0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il a 2 jours pour répondre 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68120" indent="0" algn="just" defTabSz="91440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fr-FR" sz="1400" strike="noStrike" u="sng">
                <a:solidFill>
                  <a:srgbClr val="000091"/>
                </a:solidFill>
                <a:effectLst/>
                <a:uFillTx/>
                <a:latin typeface="Arial"/>
              </a:rPr>
              <a:t>Exemple</a:t>
            </a:r>
            <a:r>
              <a:rPr b="0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 : pour une proposition d’admission reçue le 10 juin 2026 (matin), le candidat devra répondre avant le 11 juin 2026 23h59 (heure de Paris). 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157" name="Rectangle à coins arrondis 6"/>
          <p:cNvSpPr/>
          <p:nvPr/>
        </p:nvSpPr>
        <p:spPr>
          <a:xfrm>
            <a:off x="3424320" y="205200"/>
            <a:ext cx="5242320" cy="417240"/>
          </a:xfrm>
          <a:prstGeom prst="roundRect">
            <a:avLst>
              <a:gd name="adj" fmla="val 16667"/>
            </a:avLst>
          </a:prstGeom>
          <a:solidFill>
            <a:srgbClr val="ff9575">
              <a:alpha val="70000"/>
            </a:srgbClr>
          </a:solidFill>
          <a:ln w="12700">
            <a:solidFill>
              <a:srgbClr val="ff957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Les délais de réponse aux propositions d’admission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8" name="Image 7" descr=""/>
          <p:cNvPicPr/>
          <p:nvPr/>
        </p:nvPicPr>
        <p:blipFill>
          <a:blip r:embed="rId1"/>
          <a:stretch/>
        </p:blipFill>
        <p:spPr>
          <a:xfrm>
            <a:off x="1848600" y="2661480"/>
            <a:ext cx="5223960" cy="1297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9" name="Rectangle à coins arrondis 9"/>
          <p:cNvSpPr/>
          <p:nvPr/>
        </p:nvSpPr>
        <p:spPr>
          <a:xfrm>
            <a:off x="673200" y="4030200"/>
            <a:ext cx="7874640" cy="644040"/>
          </a:xfrm>
          <a:prstGeom prst="roundRect">
            <a:avLst>
              <a:gd name="adj" fmla="val 16667"/>
            </a:avLst>
          </a:prstGeom>
          <a:solidFill>
            <a:srgbClr val="ff9575"/>
          </a:solidFill>
          <a:ln>
            <a:noFill/>
          </a:ln>
          <a:effectLst>
            <a:outerShdw algn="tl" blurRad="50760" dir="2700000" dist="37674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 defTabSz="609480">
              <a:lnSpc>
                <a:spcPct val="90000"/>
              </a:lnSpc>
            </a:pPr>
            <a:r>
              <a:rPr b="1" lang="fr-FR" sz="14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Règle d’or</a:t>
            </a:r>
            <a:r>
              <a:rPr b="1" lang="fr-FR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609480">
              <a:lnSpc>
                <a:spcPct val="90000"/>
              </a:lnSpc>
            </a:pPr>
            <a:r>
              <a:rPr b="0" lang="fr-FR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Il faut obligatoirement répondre à chaque proposition d’admission reçue avant la date limite indiquée dans le dossier, sous peine de la perdre.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60000" y="808560"/>
            <a:ext cx="8783640" cy="44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2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Comment répondre aux propositions d’admission ? (1/2)</a:t>
            </a:r>
            <a:br>
              <a:rPr sz="2400"/>
            </a:br>
            <a:br>
              <a:rPr sz="2400"/>
            </a:br>
            <a:endParaRPr b="0" lang="fr-FR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342360" y="1248480"/>
            <a:ext cx="8621640" cy="336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77840" indent="-177840" defTabSz="457200">
              <a:lnSpc>
                <a:spcPct val="100000"/>
              </a:lnSpc>
              <a:spcBef>
                <a:spcPts val="320"/>
              </a:spcBef>
              <a:buClr>
                <a:srgbClr val="ff0000"/>
              </a:buClr>
              <a:buFont typeface="Lucida Grande"/>
              <a:buChar char="&gt;"/>
            </a:pPr>
            <a:r>
              <a:rPr b="1" lang="fr-FR" sz="1600" strike="noStrike" u="none">
                <a:solidFill>
                  <a:srgbClr val="3d566e"/>
                </a:solidFill>
                <a:effectLst/>
                <a:uFillTx/>
                <a:latin typeface="Arial"/>
              </a:rPr>
              <a:t> </a:t>
            </a:r>
            <a:r>
              <a:rPr b="1" lang="fr-FR" sz="16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Le lycéen reçoit une seule proposition d’admission et il a des vœux en attente :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1" marL="627120" indent="-169920" defTabSz="457200">
              <a:lnSpc>
                <a:spcPct val="100000"/>
              </a:lnSpc>
              <a:spcBef>
                <a:spcPts val="281"/>
              </a:spcBef>
              <a:buClr>
                <a:srgbClr val="ff0000"/>
              </a:buClr>
              <a:buFont typeface="Arial"/>
              <a:buChar char="•"/>
            </a:pPr>
            <a:r>
              <a:rPr b="0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Il</a:t>
            </a:r>
            <a:r>
              <a:rPr b="0" lang="fr-FR" sz="1400" strike="noStrike" u="none">
                <a:solidFill>
                  <a:srgbClr val="3d566e"/>
                </a:solidFill>
                <a:effectLst/>
                <a:uFillTx/>
                <a:latin typeface="Arial"/>
              </a:rPr>
              <a:t> </a:t>
            </a:r>
            <a:r>
              <a:rPr b="0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accepte la proposition </a:t>
            </a:r>
            <a:r>
              <a:rPr b="0" lang="fr-FR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(ou y renonce). Il peut ensuite indiquer le(s) vœu(x) en attente qu’il souhaite conserver 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1" marL="627120" indent="-169920" defTabSz="457200">
              <a:lnSpc>
                <a:spcPct val="100000"/>
              </a:lnSpc>
              <a:spcBef>
                <a:spcPts val="281"/>
              </a:spcBef>
              <a:buClr>
                <a:srgbClr val="ff0000"/>
              </a:buClr>
              <a:buFont typeface="Arial"/>
              <a:buChar char="•"/>
            </a:pPr>
            <a:r>
              <a:rPr b="0" lang="fr-FR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S’il accepte définitivement la proposition, cela signifie qu’il renonce à tous ses autres vœux.  Il consulte alors les</a:t>
            </a:r>
            <a:r>
              <a:rPr b="0" lang="fr-FR" sz="1400" strike="noStrike" u="none">
                <a:solidFill>
                  <a:srgbClr val="0c5076"/>
                </a:solidFill>
                <a:effectLst/>
                <a:uFillTx/>
                <a:latin typeface="Arial"/>
              </a:rPr>
              <a:t> </a:t>
            </a:r>
            <a:r>
              <a:rPr b="0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modalités d’inscription administrative </a:t>
            </a:r>
            <a:r>
              <a:rPr b="0" lang="fr-FR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de la formation acceptée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457200" indent="0" defTabSz="4572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endParaRPr b="0" lang="fr-FR" sz="5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77840" indent="-177840" defTabSz="457200">
              <a:lnSpc>
                <a:spcPct val="100000"/>
              </a:lnSpc>
              <a:spcBef>
                <a:spcPts val="320"/>
              </a:spcBef>
              <a:buClr>
                <a:srgbClr val="ff0000"/>
              </a:buClr>
              <a:buFont typeface="Lucida Grande"/>
              <a:buChar char="&gt;"/>
              <a:tabLst>
                <a:tab algn="l" pos="0"/>
              </a:tabLst>
            </a:pPr>
            <a:r>
              <a:rPr b="1" lang="fr-FR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</a:t>
            </a:r>
            <a:r>
              <a:rPr b="1" lang="fr-FR" sz="16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Le lycéen reçoit plusieurs propositions d’admission et il a des vœux en attente :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1" marL="627120" indent="-169920" defTabSz="457200">
              <a:lnSpc>
                <a:spcPct val="100000"/>
              </a:lnSpc>
              <a:spcBef>
                <a:spcPts val="281"/>
              </a:spcBef>
              <a:buClr>
                <a:srgbClr val="ff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Il ne peut accepter </a:t>
            </a: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qu’une seule proposition à la fois</a:t>
            </a:r>
            <a:r>
              <a:rPr b="0" lang="fr-FR" sz="1400" strike="noStrike" u="none">
                <a:solidFill>
                  <a:srgbClr val="3d566e"/>
                </a:solidFill>
                <a:effectLst/>
                <a:uFillTx/>
                <a:latin typeface="Arial"/>
              </a:rPr>
              <a:t>. 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1" marL="627120" indent="-169920" defTabSz="457200">
              <a:lnSpc>
                <a:spcPct val="100000"/>
              </a:lnSpc>
              <a:spcBef>
                <a:spcPts val="281"/>
              </a:spcBef>
              <a:buClr>
                <a:srgbClr val="ff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Il peut indiquer le(s) vœu(x) en attente qu’il souhaite conserver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1" marL="627120" indent="-169920" defTabSz="457200">
              <a:lnSpc>
                <a:spcPct val="100000"/>
              </a:lnSpc>
              <a:spcBef>
                <a:spcPts val="281"/>
              </a:spcBef>
              <a:buClr>
                <a:srgbClr val="ff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S’il accepte définitivement une proposition, cela signifie qu’il renonce aux autres vœux. Il consulte alors les</a:t>
            </a:r>
            <a:r>
              <a:rPr b="0" lang="fr-FR" sz="1400" strike="noStrike" u="none">
                <a:solidFill>
                  <a:srgbClr val="0c5076"/>
                </a:solidFill>
                <a:effectLst/>
                <a:uFillTx/>
                <a:latin typeface="Arial"/>
              </a:rPr>
              <a:t> </a:t>
            </a:r>
            <a:r>
              <a:rPr b="0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modalités d’inscription administrative </a:t>
            </a:r>
            <a:r>
              <a:rPr b="0" lang="fr-FR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de la formation acceptée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162" name="Rectangle à coins arrondis 4"/>
          <p:cNvSpPr/>
          <p:nvPr/>
        </p:nvSpPr>
        <p:spPr>
          <a:xfrm>
            <a:off x="3424320" y="205200"/>
            <a:ext cx="5242320" cy="417240"/>
          </a:xfrm>
          <a:prstGeom prst="roundRect">
            <a:avLst>
              <a:gd name="adj" fmla="val 16667"/>
            </a:avLst>
          </a:prstGeom>
          <a:solidFill>
            <a:srgbClr val="ff9575">
              <a:alpha val="70000"/>
            </a:srgbClr>
          </a:solidFill>
          <a:ln w="12700">
            <a:solidFill>
              <a:srgbClr val="ff957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Comment répondre aux propositions d’admission ?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60000" y="900000"/>
            <a:ext cx="8783640" cy="44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2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Comment répondre aux propositions d’admission ? (2/2)</a:t>
            </a:r>
            <a:br>
              <a:rPr sz="2400"/>
            </a:br>
            <a:br>
              <a:rPr sz="2400"/>
            </a:br>
            <a:endParaRPr b="0" lang="fr-FR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342360" y="1400400"/>
            <a:ext cx="8621640" cy="336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77840" indent="-177840" defTabSz="457200">
              <a:lnSpc>
                <a:spcPct val="100000"/>
              </a:lnSpc>
              <a:spcBef>
                <a:spcPts val="320"/>
              </a:spcBef>
              <a:buClr>
                <a:srgbClr val="ff0000"/>
              </a:buClr>
              <a:buFont typeface="Lucida Grande"/>
              <a:buChar char="&gt;"/>
            </a:pPr>
            <a:r>
              <a:rPr b="1" lang="fr-FR" sz="16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Le lycéen ne reçoit que des réponses « en attente »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281"/>
              </a:spcBef>
              <a:buClr>
                <a:srgbClr val="ff0000"/>
              </a:buClr>
              <a:buFont typeface="Arial"/>
              <a:buChar char="•"/>
            </a:pPr>
            <a:r>
              <a:rPr b="0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des</a:t>
            </a:r>
            <a:r>
              <a:rPr b="0" lang="fr-FR" sz="1400" strike="noStrike" u="none">
                <a:solidFill>
                  <a:srgbClr val="0c5076"/>
                </a:solidFill>
                <a:effectLst/>
                <a:uFillTx/>
                <a:latin typeface="Arial"/>
              </a:rPr>
              <a:t> </a:t>
            </a:r>
            <a:r>
              <a:rPr b="0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indicateurs</a:t>
            </a:r>
            <a:r>
              <a:rPr b="0" lang="fr-FR" sz="1400" strike="noStrike" u="none">
                <a:solidFill>
                  <a:srgbClr val="0c5076"/>
                </a:solidFill>
                <a:effectLst/>
                <a:uFillTx/>
                <a:latin typeface="Arial"/>
              </a:rPr>
              <a:t> </a:t>
            </a:r>
            <a:r>
              <a:rPr b="0" lang="fr-FR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s’affichent dans son dossier pour chaque vœu en attente et l’aident à </a:t>
            </a:r>
            <a:r>
              <a:rPr b="0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suivre sa situation </a:t>
            </a:r>
            <a:r>
              <a:rPr b="0" lang="fr-FR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qui évolue en fonction des places libérées par d’autres candidats    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20"/>
              </a:spcBef>
              <a:buClr>
                <a:srgbClr val="ff0000"/>
              </a:buClr>
              <a:buFont typeface="Arial"/>
              <a:buChar char="•"/>
            </a:pPr>
            <a:r>
              <a:rPr b="0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Un lycéen en attente sur tous ses vœux le 2 juin n’a rien à faire, ils sont automatiquement conservés. Le candidat aura à se prononcer lors de l’arrivée d’une proposition d’admission.</a:t>
            </a:r>
            <a:br>
              <a:rPr sz="400"/>
            </a:br>
            <a:br>
              <a:rPr sz="1600"/>
            </a:br>
            <a:r>
              <a:rPr b="0" lang="fr-FR" sz="1600" strike="noStrike" u="none">
                <a:solidFill>
                  <a:srgbClr val="3d566e"/>
                </a:solidFill>
                <a:effectLst/>
                <a:uFillTx/>
                <a:latin typeface="Arial"/>
              </a:rPr>
              <a:t> 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pic>
        <p:nvPicPr>
          <p:cNvPr id="165" name="Image 4" descr=""/>
          <p:cNvPicPr/>
          <p:nvPr/>
        </p:nvPicPr>
        <p:blipFill>
          <a:blip r:embed="rId1"/>
          <a:stretch/>
        </p:blipFill>
        <p:spPr>
          <a:xfrm>
            <a:off x="1107720" y="2748960"/>
            <a:ext cx="7288560" cy="71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/>
          </p:nvPr>
        </p:nvSpPr>
        <p:spPr>
          <a:xfrm>
            <a:off x="505440" y="915480"/>
            <a:ext cx="8260560" cy="368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just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La réponse </a:t>
            </a:r>
            <a:r>
              <a:rPr b="1" lang="fr-FR" sz="1400" strike="noStrike" u="none">
                <a:solidFill>
                  <a:srgbClr val="f28e65"/>
                </a:solidFill>
                <a:effectLst/>
                <a:uFillTx/>
                <a:latin typeface="Arial"/>
              </a:rPr>
              <a:t>« candidature retenue sous réserve de contrat »</a:t>
            </a:r>
            <a:r>
              <a:rPr b="0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signifie que la candidature a été sélectionnée et que pour être effectivement admis le candidat doit avoir signé un contrat d’apprentissage avec un employeur.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La </a:t>
            </a:r>
            <a:r>
              <a:rPr b="1" lang="fr-FR" sz="1400" strike="noStrike" u="none">
                <a:solidFill>
                  <a:srgbClr val="f28e65"/>
                </a:solidFill>
                <a:effectLst/>
                <a:uFillTx/>
                <a:latin typeface="Arial"/>
              </a:rPr>
              <a:t>proposition d’admission n’est déclenchée qu’après enregistrement du contrat signé sur Parcoursup par le CFA.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r>
              <a:rPr b="1" lang="fr-FR" sz="1400" strike="noStrike" u="none">
                <a:solidFill>
                  <a:srgbClr val="ed7454"/>
                </a:solidFill>
                <a:effectLst/>
                <a:uFillTx/>
                <a:latin typeface="Arial"/>
              </a:rPr>
              <a:t>&gt; &gt; </a:t>
            </a:r>
            <a:r>
              <a:rPr b="0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Faire ses recherches d’employeur sans tarder en consultant :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14200" indent="-214200" algn="just" defTabSz="914400">
              <a:lnSpc>
                <a:spcPct val="100000"/>
              </a:lnSpc>
              <a:spcAft>
                <a:spcPts val="499"/>
              </a:spcAft>
              <a:buClr>
                <a:srgbClr val="00006d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Le site </a:t>
            </a:r>
            <a:r>
              <a:rPr b="1" lang="fr-FR" sz="1400" strike="noStrike" u="sng">
                <a:solidFill>
                  <a:srgbClr val="000000"/>
                </a:solidFill>
                <a:effectLst/>
                <a:uFillTx/>
                <a:latin typeface="Arial"/>
                <a:hlinkClick r:id="rId1"/>
              </a:rPr>
              <a:t>La bonne alternance </a:t>
            </a:r>
            <a:r>
              <a:rPr b="1" lang="fr-FR" sz="1400" strike="noStrike" u="none">
                <a:solidFill>
                  <a:srgbClr val="f28e65"/>
                </a:solidFill>
                <a:effectLst/>
                <a:uFillTx/>
                <a:latin typeface="Arial"/>
              </a:rPr>
              <a:t>depuis son dossier </a:t>
            </a:r>
            <a:r>
              <a:rPr b="0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pour trouver les entreprises qui recrutent régulièrement des apprentis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14200" indent="-214200" algn="just" defTabSz="914400">
              <a:lnSpc>
                <a:spcPct val="100000"/>
              </a:lnSpc>
              <a:spcAft>
                <a:spcPts val="499"/>
              </a:spcAft>
              <a:buClr>
                <a:srgbClr val="f28e65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1400" strike="noStrike" u="none">
                <a:solidFill>
                  <a:srgbClr val="f28e65"/>
                </a:solidFill>
                <a:effectLst/>
                <a:uFillTx/>
                <a:latin typeface="Arial"/>
              </a:rPr>
              <a:t>Nos conseils </a:t>
            </a:r>
            <a:r>
              <a:rPr b="0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pour trouver un employeur sur </a:t>
            </a:r>
            <a:r>
              <a:rPr b="1" lang="fr-FR" sz="1400" strike="noStrike" u="sng">
                <a:solidFill>
                  <a:srgbClr val="000000"/>
                </a:solidFill>
                <a:effectLst/>
                <a:uFillTx/>
                <a:latin typeface="Arial"/>
                <a:hlinkClick r:id="rId2"/>
              </a:rPr>
              <a:t>Parcoursup.gouv.fr 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Les CFA et les établissements qui vous intéressent doivent également vous aider, </a:t>
            </a:r>
            <a:r>
              <a:rPr b="1" lang="fr-FR" sz="1400" strike="noStrike" u="none">
                <a:solidFill>
                  <a:srgbClr val="f28e65"/>
                </a:solidFill>
                <a:effectLst/>
                <a:uFillTx/>
                <a:latin typeface="Arial"/>
              </a:rPr>
              <a:t>ils peuvent être contactés directement. 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endParaRPr b="0" lang="fr-FR" sz="13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167" name="Rectangle à coins arrondis 6"/>
          <p:cNvSpPr/>
          <p:nvPr/>
        </p:nvSpPr>
        <p:spPr>
          <a:xfrm>
            <a:off x="5190480" y="209520"/>
            <a:ext cx="3442320" cy="417240"/>
          </a:xfrm>
          <a:prstGeom prst="roundRect">
            <a:avLst>
              <a:gd name="adj" fmla="val 16667"/>
            </a:avLst>
          </a:prstGeom>
          <a:solidFill>
            <a:srgbClr val="ff9575">
              <a:alpha val="70000"/>
            </a:srgbClr>
          </a:solidFill>
          <a:ln w="12700">
            <a:solidFill>
              <a:srgbClr val="ff957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Les vœux en apprentissage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/>
          </p:nvPr>
        </p:nvSpPr>
        <p:spPr>
          <a:xfrm>
            <a:off x="469800" y="829800"/>
            <a:ext cx="8191080" cy="371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85840" indent="-285840" algn="just" defTabSz="914400">
              <a:lnSpc>
                <a:spcPct val="100000"/>
              </a:lnSpc>
              <a:spcAft>
                <a:spcPts val="601"/>
              </a:spcAft>
              <a:buClr>
                <a:srgbClr val="000091"/>
              </a:buClr>
              <a:buFont typeface="Wingdings" charset="2"/>
              <a:buChar char=""/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En se connectant à son dossier </a:t>
            </a:r>
            <a:r>
              <a:rPr b="1" lang="fr-FR" sz="1400" strike="noStrike" u="sng">
                <a:solidFill>
                  <a:srgbClr val="000091"/>
                </a:solidFill>
                <a:effectLst/>
                <a:uFillTx/>
                <a:latin typeface="Arial"/>
              </a:rPr>
              <a:t>entre le 5 et le 8 juin 2026 </a:t>
            </a: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(23h59, heure de Paris)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1" marL="423360" indent="-171360" algn="just" defTabSz="914400">
              <a:lnSpc>
                <a:spcPct val="100000"/>
              </a:lnSpc>
              <a:spcBef>
                <a:spcPts val="601"/>
              </a:spcBef>
              <a:buClr>
                <a:srgbClr val="00006d"/>
              </a:buClr>
              <a:buFont typeface="Wingdings" charset="2"/>
              <a:buChar char=""/>
            </a:pPr>
            <a:r>
              <a:rPr b="0" lang="fr-FR" sz="1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le candidat sélectionne et classe par ordre de préférence les vœux en attente qu’il souhaite conserver.</a:t>
            </a:r>
            <a:endParaRPr b="0" lang="fr-FR" sz="13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1" marL="423360" indent="-171360" algn="just" defTabSz="914400">
              <a:lnSpc>
                <a:spcPct val="100000"/>
              </a:lnSpc>
              <a:spcBef>
                <a:spcPts val="601"/>
              </a:spcBef>
              <a:buClr>
                <a:srgbClr val="00006d"/>
              </a:buClr>
              <a:buFont typeface="Wingdings" charset="2"/>
              <a:buChar char=""/>
            </a:pPr>
            <a:r>
              <a:rPr b="0" lang="fr-FR" sz="1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Les formations n’auront jamais accès à son classement.</a:t>
            </a:r>
            <a:endParaRPr b="0" lang="fr-FR" sz="13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1" marL="423360" indent="-171360" algn="just" defTabSz="914400">
              <a:lnSpc>
                <a:spcPct val="100000"/>
              </a:lnSpc>
              <a:spcBef>
                <a:spcPts val="601"/>
              </a:spcBef>
              <a:buClr>
                <a:srgbClr val="00006d"/>
              </a:buClr>
              <a:buFont typeface="Wingdings" charset="2"/>
              <a:buChar char=""/>
            </a:pPr>
            <a:r>
              <a:rPr b="0" lang="fr-FR" sz="1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Le classement ne modifie pas la place dans la liste d’attente de la formation.</a:t>
            </a:r>
            <a:endParaRPr b="0" lang="fr-FR" sz="13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52000" indent="0" algn="just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91"/>
              </a:buClr>
              <a:buFont typeface="Wingdings" charset="2"/>
              <a:buChar char=""/>
              <a:tabLst>
                <a:tab algn="l" pos="0"/>
              </a:tabLst>
            </a:pPr>
            <a:r>
              <a:rPr b="1" lang="fr-FR" sz="1400" strike="noStrike" u="sng">
                <a:solidFill>
                  <a:srgbClr val="000091"/>
                </a:solidFill>
                <a:effectLst/>
                <a:uFillTx/>
                <a:latin typeface="Arial"/>
              </a:rPr>
              <a:t>À compter du 9 juin 2026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1" marL="423360" indent="-171360" algn="just" defTabSz="914400">
              <a:lnSpc>
                <a:spcPct val="100000"/>
              </a:lnSpc>
              <a:spcBef>
                <a:spcPts val="601"/>
              </a:spcBef>
              <a:buClr>
                <a:srgbClr val="00006d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fr-FR" sz="1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Les vœux en attente non classés avant le 8 juin 23h59 sont supprimés </a:t>
            </a:r>
            <a:endParaRPr b="0" lang="fr-FR" sz="13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1" marL="423360" indent="-171360" algn="just" defTabSz="914400">
              <a:lnSpc>
                <a:spcPct val="100000"/>
              </a:lnSpc>
              <a:spcBef>
                <a:spcPts val="601"/>
              </a:spcBef>
              <a:buClr>
                <a:srgbClr val="00006d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fr-FR" sz="1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Si un candidat reçoit une proposition d’admission pour un vœu en attente classé : </a:t>
            </a:r>
            <a:endParaRPr b="0" lang="fr-FR" sz="13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2" marL="717840" indent="-285840" algn="just" defTabSz="914400">
              <a:lnSpc>
                <a:spcPct val="100000"/>
              </a:lnSpc>
              <a:spcBef>
                <a:spcPts val="99"/>
              </a:spcBef>
              <a:spcAft>
                <a:spcPts val="601"/>
              </a:spcAft>
              <a:buClr>
                <a:srgbClr val="00006d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fr-FR" sz="1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Il peut choisir d’accepter ou de refuser cette proposition</a:t>
            </a:r>
            <a:endParaRPr b="0" lang="fr-FR" sz="13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2" marL="717840" indent="-285840" algn="just" defTabSz="914400">
              <a:lnSpc>
                <a:spcPct val="100000"/>
              </a:lnSpc>
              <a:spcBef>
                <a:spcPts val="99"/>
              </a:spcBef>
              <a:spcAft>
                <a:spcPts val="601"/>
              </a:spcAft>
              <a:buClr>
                <a:srgbClr val="00006d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fr-FR" sz="1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Tous les vœux qui viennent après dans son classement sont supprimés </a:t>
            </a:r>
            <a:endParaRPr b="0" lang="fr-FR" sz="13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2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1200" strike="noStrike" u="sng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A noter</a:t>
            </a:r>
            <a:r>
              <a:rPr b="1" lang="fr-FR" sz="12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: </a:t>
            </a:r>
            <a:r>
              <a:rPr b="0" lang="fr-FR" sz="12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S’il avait déjà accepté une proposition d’admission, il devra choisir entre la nouvelle proposition et celle déjà acceptée.</a:t>
            </a:r>
            <a:endParaRPr b="0" lang="fr-FR" sz="12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9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endParaRPr b="0" lang="fr-FR" sz="13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169" name="Rectangle à coins arrondis 4"/>
          <p:cNvSpPr/>
          <p:nvPr/>
        </p:nvSpPr>
        <p:spPr>
          <a:xfrm>
            <a:off x="3634560" y="224640"/>
            <a:ext cx="5026320" cy="417240"/>
          </a:xfrm>
          <a:prstGeom prst="roundRect">
            <a:avLst>
              <a:gd name="adj" fmla="val 16667"/>
            </a:avLst>
          </a:prstGeom>
          <a:solidFill>
            <a:srgbClr val="ff9575">
              <a:alpha val="70000"/>
            </a:srgbClr>
          </a:solidFill>
          <a:ln w="12700">
            <a:solidFill>
              <a:srgbClr val="ff957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Comment classer les vœux en attente ?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22440" y="914400"/>
            <a:ext cx="8161200" cy="31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just" defTabSz="914400">
              <a:lnSpc>
                <a:spcPct val="90000"/>
              </a:lnSpc>
              <a:buNone/>
            </a:pPr>
            <a:r>
              <a:rPr b="1" lang="fr-FR" sz="16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Des solutions pour les candidats qui n’ont pas reçu de proposition d’admission </a:t>
            </a:r>
            <a:endParaRPr b="0" lang="fr-FR" sz="1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565200" y="1347480"/>
            <a:ext cx="8044920" cy="343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85840" indent="-285840" algn="just" defTabSz="914400">
              <a:lnSpc>
                <a:spcPct val="100000"/>
              </a:lnSpc>
              <a:spcAft>
                <a:spcPts val="499"/>
              </a:spcAft>
              <a:buClr>
                <a:srgbClr val="00006d"/>
              </a:buClr>
              <a:buFont typeface="Wingdings" charset="2"/>
              <a:buChar char=""/>
            </a:pP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Dès le 3 juin 2026 </a:t>
            </a:r>
            <a:r>
              <a:rPr b="0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: les lycéens qui n'ont fait que des demandes en formations sélectives et qui n’ont reçu que des réponses négatives peuvent </a:t>
            </a:r>
            <a:r>
              <a:rPr b="1" lang="fr-FR" sz="1400" strike="noStrike" u="none">
                <a:solidFill>
                  <a:srgbClr val="ed7454"/>
                </a:solidFill>
                <a:effectLst/>
                <a:uFillTx/>
                <a:latin typeface="Arial"/>
              </a:rPr>
              <a:t>demander</a:t>
            </a:r>
            <a:r>
              <a:rPr b="0" lang="fr-FR" sz="1400" strike="noStrike" u="none">
                <a:solidFill>
                  <a:srgbClr val="ed7454"/>
                </a:solidFill>
                <a:effectLst/>
                <a:uFillTx/>
                <a:latin typeface="Arial"/>
              </a:rPr>
              <a:t> </a:t>
            </a:r>
            <a:r>
              <a:rPr b="1" lang="fr-FR" sz="1400" strike="noStrike" u="none">
                <a:solidFill>
                  <a:srgbClr val="ed7454"/>
                </a:solidFill>
                <a:effectLst/>
                <a:uFillTx/>
                <a:latin typeface="Arial"/>
              </a:rPr>
              <a:t>un accompagnement individuel ou collectif au lycée ou dans un CIO</a:t>
            </a:r>
            <a:r>
              <a:rPr b="0" lang="fr-FR" sz="1400" strike="noStrike" u="none">
                <a:solidFill>
                  <a:srgbClr val="ed7454"/>
                </a:solidFill>
                <a:effectLst/>
                <a:uFillTx/>
                <a:latin typeface="Arial"/>
              </a:rPr>
              <a:t> </a:t>
            </a:r>
            <a:r>
              <a:rPr b="1" lang="fr-FR" sz="1400" strike="noStrike" u="none">
                <a:solidFill>
                  <a:srgbClr val="ed7454"/>
                </a:solidFill>
                <a:effectLst/>
                <a:uFillTx/>
                <a:latin typeface="Arial"/>
              </a:rPr>
              <a:t>pour définir un nouveau projet d’orientation et préparer la phase complémentaire.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spcAft>
                <a:spcPts val="499"/>
              </a:spcAft>
              <a:buClr>
                <a:srgbClr val="00006d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Du 11 juin au 10 septembre 2026 </a:t>
            </a:r>
            <a:r>
              <a:rPr b="0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: pendant la </a:t>
            </a:r>
            <a:r>
              <a:rPr b="1" lang="fr-FR" sz="1400" strike="noStrike" u="none">
                <a:solidFill>
                  <a:srgbClr val="ed7454"/>
                </a:solidFill>
                <a:effectLst/>
                <a:uFillTx/>
                <a:latin typeface="Arial"/>
              </a:rPr>
              <a:t>phase complémentaire</a:t>
            </a:r>
            <a:r>
              <a:rPr b="0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, les lycéens peuvent </a:t>
            </a:r>
            <a:r>
              <a:rPr b="1" lang="fr-FR" sz="1400" strike="noStrike" u="none">
                <a:solidFill>
                  <a:srgbClr val="ed7454"/>
                </a:solidFill>
                <a:effectLst/>
                <a:uFillTx/>
                <a:latin typeface="Arial"/>
              </a:rPr>
              <a:t>formuler jusqu’à 10 nouveaux vœux et répondre aux propositions d’admission dans des formations disposant de places disponibles.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spcAft>
                <a:spcPts val="499"/>
              </a:spcAft>
              <a:buClr>
                <a:srgbClr val="00006d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À partir du 1</a:t>
            </a:r>
            <a:r>
              <a:rPr b="1" lang="fr-FR" sz="1400" strike="noStrike" u="none" baseline="30000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er</a:t>
            </a: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juillet 2026 </a:t>
            </a:r>
            <a:r>
              <a:rPr b="0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: les candidats n’ayant pas eu de proposition peuvent solliciter depuis leur dossier </a:t>
            </a:r>
            <a:r>
              <a:rPr b="1" lang="fr-FR" sz="1400" strike="noStrike" u="none">
                <a:solidFill>
                  <a:srgbClr val="ed7454"/>
                </a:solidFill>
                <a:effectLst/>
                <a:uFillTx/>
                <a:latin typeface="Arial"/>
              </a:rPr>
              <a:t>l’accompagnement de la Commission d’Accès à l’Enseignement Supérieur</a:t>
            </a:r>
            <a:r>
              <a:rPr b="0" lang="fr-FR" sz="1400" strike="noStrike" u="none">
                <a:solidFill>
                  <a:srgbClr val="ed7454"/>
                </a:solidFill>
                <a:effectLst/>
                <a:uFillTx/>
                <a:latin typeface="Arial"/>
              </a:rPr>
              <a:t> </a:t>
            </a:r>
            <a:r>
              <a:rPr b="1" lang="fr-FR" sz="1400" strike="noStrike" u="none">
                <a:solidFill>
                  <a:srgbClr val="ed7454"/>
                </a:solidFill>
                <a:effectLst/>
                <a:uFillTx/>
                <a:latin typeface="Arial"/>
              </a:rPr>
              <a:t>(CAES) </a:t>
            </a:r>
            <a:r>
              <a:rPr b="0" lang="fr-FR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de leur académie : elle étudie leur dossier et les aide à trouver une formation au plus près de leur projet en fonction des places disponibles.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172" name="Rectangle à coins arrondis 7"/>
          <p:cNvSpPr/>
          <p:nvPr/>
        </p:nvSpPr>
        <p:spPr>
          <a:xfrm>
            <a:off x="3600360" y="282960"/>
            <a:ext cx="5009760" cy="417240"/>
          </a:xfrm>
          <a:prstGeom prst="roundRect">
            <a:avLst>
              <a:gd name="adj" fmla="val 16667"/>
            </a:avLst>
          </a:prstGeom>
          <a:solidFill>
            <a:srgbClr val="ff9575">
              <a:alpha val="70000"/>
            </a:srgbClr>
          </a:solidFill>
          <a:ln w="12700">
            <a:solidFill>
              <a:srgbClr val="ff957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Des solutions pour les candidats 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sans proposition d’admission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Espace réservé du numéro de diapositive 3"/>
          <p:cNvSpPr/>
          <p:nvPr/>
        </p:nvSpPr>
        <p:spPr>
          <a:xfrm>
            <a:off x="8340120" y="4857120"/>
            <a:ext cx="373320" cy="26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457200">
              <a:lnSpc>
                <a:spcPct val="100000"/>
              </a:lnSpc>
            </a:pPr>
            <a:fld id="{28D9E1AE-2921-4A8D-8C67-8FB97A92E3D3}" type="slidenum">
              <a:rPr b="1" lang="fr-FR" sz="1050" strike="noStrike" u="none">
                <a:solidFill>
                  <a:srgbClr val="ffffff"/>
                </a:solidFill>
                <a:effectLst/>
                <a:uFillTx/>
                <a:latin typeface="Marianne"/>
              </a:rPr>
              <a:t>&lt;numéro&gt;</a:t>
            </a:fld>
            <a:endParaRPr b="0" lang="fr-FR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PlaceHolder 1"/>
          <p:cNvSpPr>
            <a:spLocks noGrp="1"/>
          </p:cNvSpPr>
          <p:nvPr>
            <p:ph/>
          </p:nvPr>
        </p:nvSpPr>
        <p:spPr>
          <a:xfrm>
            <a:off x="468360" y="855720"/>
            <a:ext cx="8169840" cy="380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85840" indent="-285840" defTabSz="343080">
              <a:lnSpc>
                <a:spcPct val="100000"/>
              </a:lnSpc>
              <a:spcAft>
                <a:spcPts val="901"/>
              </a:spcAft>
              <a:buClr>
                <a:srgbClr val="ea5433"/>
              </a:buClr>
              <a:buFont typeface="Wingdings" charset="2"/>
              <a:buChar char=""/>
            </a:pPr>
            <a:r>
              <a:rPr b="1" lang="fr-FR" sz="1400" strike="noStrike" u="none">
                <a:solidFill>
                  <a:srgbClr val="f28e65"/>
                </a:solidFill>
                <a:effectLst/>
                <a:uFillTx/>
                <a:latin typeface="Arial"/>
              </a:rPr>
              <a:t>Quand ? 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2" marL="756000" indent="-285840" defTabSz="343080">
              <a:lnSpc>
                <a:spcPct val="100000"/>
              </a:lnSpc>
              <a:spcAft>
                <a:spcPts val="451"/>
              </a:spcAft>
              <a:buClr>
                <a:srgbClr val="000091"/>
              </a:buClr>
              <a:buFont typeface="Wingdings" charset="2"/>
              <a:buChar char=""/>
            </a:pPr>
            <a:r>
              <a:rPr b="0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Du </a:t>
            </a: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11 juin au 10 septembre 2026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756000" indent="-285840" defTabSz="914400">
              <a:lnSpc>
                <a:spcPct val="100000"/>
              </a:lnSpc>
              <a:spcAft>
                <a:spcPts val="499"/>
              </a:spcAft>
              <a:buClr>
                <a:srgbClr val="000091"/>
              </a:buClr>
              <a:buFont typeface="Wingdings" charset="2"/>
              <a:buChar char=""/>
            </a:pPr>
            <a:r>
              <a:rPr b="0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Une réelle opportunité : en 2025, 80 000 candidats ont reçu une proposition d’admission dans une formation de leur choix.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470160" indent="0" defTabSz="34308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85840" indent="-285840" defTabSz="343080">
              <a:lnSpc>
                <a:spcPct val="100000"/>
              </a:lnSpc>
              <a:spcAft>
                <a:spcPts val="901"/>
              </a:spcAft>
              <a:buClr>
                <a:srgbClr val="ea5433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fr-FR" sz="1400" strike="noStrike" u="none">
                <a:solidFill>
                  <a:srgbClr val="f28e65"/>
                </a:solidFill>
                <a:effectLst/>
                <a:uFillTx/>
                <a:latin typeface="Arial"/>
              </a:rPr>
              <a:t>Pour qui ?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2" marL="756000" indent="-285840" defTabSz="343080">
              <a:lnSpc>
                <a:spcPct val="100000"/>
              </a:lnSpc>
              <a:spcAft>
                <a:spcPts val="451"/>
              </a:spcAft>
              <a:buClr>
                <a:srgbClr val="000091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En priorité les candidats qui n’ont pas reçu de proposition d’admission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2" marL="756000" indent="-285840" defTabSz="343080">
              <a:lnSpc>
                <a:spcPct val="100000"/>
              </a:lnSpc>
              <a:spcAft>
                <a:spcPts val="451"/>
              </a:spcAft>
              <a:buClr>
                <a:srgbClr val="000091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Les autres candidats concernés par la phase complémentaire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470160" indent="0" defTabSz="34308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85840" indent="-285840" defTabSz="343080">
              <a:lnSpc>
                <a:spcPct val="100000"/>
              </a:lnSpc>
              <a:spcAft>
                <a:spcPts val="901"/>
              </a:spcAft>
              <a:buClr>
                <a:srgbClr val="ea5433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fr-FR" sz="1400" strike="noStrike" u="none">
                <a:solidFill>
                  <a:srgbClr val="f28e65"/>
                </a:solidFill>
                <a:effectLst/>
                <a:uFillTx/>
                <a:latin typeface="Arial"/>
              </a:rPr>
              <a:t>Comment formuler des vœux ? 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2" marL="756000" indent="-285840" defTabSz="343080">
              <a:lnSpc>
                <a:spcPct val="100000"/>
              </a:lnSpc>
              <a:spcAft>
                <a:spcPts val="451"/>
              </a:spcAft>
              <a:buClr>
                <a:srgbClr val="000091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Accès à la phase complémentaire à partir du dossier Parcoursup  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2" marL="756000" indent="-285840" defTabSz="343080">
              <a:lnSpc>
                <a:spcPct val="100000"/>
              </a:lnSpc>
              <a:spcAft>
                <a:spcPts val="451"/>
              </a:spcAft>
              <a:buClr>
                <a:srgbClr val="000091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Une actualisation quotidienne des formations ayant des places disponibles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2" marL="756000" indent="-285840" defTabSz="343080">
              <a:lnSpc>
                <a:spcPct val="100000"/>
              </a:lnSpc>
              <a:spcAft>
                <a:spcPts val="451"/>
              </a:spcAft>
              <a:buClr>
                <a:srgbClr val="000091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10 vœux maximum </a:t>
            </a:r>
            <a:r>
              <a:rPr b="0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pour des formations sélectives ou non sélectives 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lvl="2" marL="756000" indent="-285840" defTabSz="343080">
              <a:lnSpc>
                <a:spcPct val="100000"/>
              </a:lnSpc>
              <a:spcAft>
                <a:spcPts val="451"/>
              </a:spcAft>
              <a:buClr>
                <a:srgbClr val="000091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Quelques règles spécifiques pour la formulation des vœux en phase complémentaire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175" name="Rectangle à coins arrondis 8"/>
          <p:cNvSpPr/>
          <p:nvPr/>
        </p:nvSpPr>
        <p:spPr>
          <a:xfrm>
            <a:off x="4361760" y="166320"/>
            <a:ext cx="4276440" cy="417240"/>
          </a:xfrm>
          <a:prstGeom prst="roundRect">
            <a:avLst>
              <a:gd name="adj" fmla="val 16667"/>
            </a:avLst>
          </a:prstGeom>
          <a:solidFill>
            <a:srgbClr val="ff9575">
              <a:alpha val="70000"/>
            </a:srgbClr>
          </a:solidFill>
          <a:ln w="12700">
            <a:solidFill>
              <a:srgbClr val="ff957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Focus sur la phase complémentaire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space réservé du contenu 2"/>
          <p:cNvSpPr/>
          <p:nvPr/>
        </p:nvSpPr>
        <p:spPr>
          <a:xfrm>
            <a:off x="323640" y="915480"/>
            <a:ext cx="8640720" cy="396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 defTabSz="914400">
              <a:lnSpc>
                <a:spcPct val="100000"/>
              </a:lnSpc>
              <a:spcAft>
                <a:spcPts val="499"/>
              </a:spcAft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  <a:spcAft>
                <a:spcPts val="499"/>
              </a:spcAft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  <a:spcAft>
                <a:spcPts val="499"/>
              </a:spcAft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  <a:spcAft>
                <a:spcPts val="499"/>
              </a:spcAft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  <a:spcAft>
                <a:spcPts val="499"/>
              </a:spcAft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  <a:spcAft>
                <a:spcPts val="499"/>
              </a:spcAft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  <a:spcAft>
                <a:spcPts val="499"/>
              </a:spcAft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19280" algn="just" defTabSz="914400">
              <a:lnSpc>
                <a:spcPct val="100000"/>
              </a:lnSpc>
              <a:spcAft>
                <a:spcPts val="499"/>
              </a:spcAft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19280" algn="just" defTabSz="914400">
              <a:lnSpc>
                <a:spcPct val="100000"/>
              </a:lnSpc>
              <a:spcAft>
                <a:spcPts val="499"/>
              </a:spcAft>
              <a:tabLst>
                <a:tab algn="l" pos="0"/>
              </a:tabLst>
            </a:pP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19280" algn="just" defTabSz="914400">
              <a:lnSpc>
                <a:spcPct val="100000"/>
              </a:lnSpc>
              <a:spcAft>
                <a:spcPts val="499"/>
              </a:spcAft>
              <a:tabLst>
                <a:tab algn="l" pos="0"/>
              </a:tabLst>
            </a:pP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19280" algn="just" defTabSz="914400">
              <a:lnSpc>
                <a:spcPct val="100000"/>
              </a:lnSpc>
              <a:spcAft>
                <a:spcPts val="499"/>
              </a:spcAft>
              <a:tabLst>
                <a:tab algn="l" pos="0"/>
              </a:tabLst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Vérifier en un clin d’œil </a:t>
            </a:r>
            <a:r>
              <a:rPr b="0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: le statut de l’établissement (public/privé, le caractère sélectif/non sélectif,  l’éligibilité aux bourses, les </a:t>
            </a: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journées portes ouvertes</a:t>
            </a:r>
            <a:r>
              <a:rPr b="0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)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19280" algn="just" defTabSz="914400">
              <a:lnSpc>
                <a:spcPct val="100000"/>
              </a:lnSpc>
              <a:spcAft>
                <a:spcPts val="499"/>
              </a:spcAft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19280" algn="just" defTabSz="914400">
              <a:lnSpc>
                <a:spcPct val="100000"/>
              </a:lnSpc>
              <a:spcAft>
                <a:spcPts val="499"/>
              </a:spcAft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On retrouve aussi aisément sur Parcoursup l’information sur les </a:t>
            </a: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frais de scolarité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3" name="Graphique 6" descr="Index pointant vers la droite vu du côté du dos de la main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50440" y="3555000"/>
            <a:ext cx="359640" cy="35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" name="Graphique 6" descr="Index pointant vers la droite vu du côté du dos de la main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50440" y="4231800"/>
            <a:ext cx="359640" cy="35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5" name="Image 5" descr=""/>
          <p:cNvPicPr/>
          <p:nvPr/>
        </p:nvPicPr>
        <p:blipFill>
          <a:blip r:embed="rId5"/>
          <a:stretch/>
        </p:blipFill>
        <p:spPr>
          <a:xfrm>
            <a:off x="2025360" y="915480"/>
            <a:ext cx="5092560" cy="2260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" name="Rectangle à coins arrondis 10"/>
          <p:cNvSpPr/>
          <p:nvPr/>
        </p:nvSpPr>
        <p:spPr>
          <a:xfrm>
            <a:off x="3830400" y="80280"/>
            <a:ext cx="4935600" cy="539640"/>
          </a:xfrm>
          <a:prstGeom prst="roundRect">
            <a:avLst>
              <a:gd name="adj" fmla="val 16667"/>
            </a:avLst>
          </a:prstGeom>
          <a:solidFill>
            <a:srgbClr val="ff9575">
              <a:alpha val="70000"/>
            </a:srgbClr>
          </a:solidFill>
          <a:ln w="12700">
            <a:solidFill>
              <a:srgbClr val="ff957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Carte d’identité de la formation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Rectangle 7"/>
          <p:cNvSpPr/>
          <p:nvPr/>
        </p:nvSpPr>
        <p:spPr>
          <a:xfrm>
            <a:off x="1946880" y="915480"/>
            <a:ext cx="5344200" cy="2442240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60000" y="900000"/>
            <a:ext cx="8423640" cy="71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2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L’inscription administrative dans la formation choisie 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251640" y="1347480"/>
            <a:ext cx="8423640" cy="353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just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Après</a:t>
            </a:r>
            <a:r>
              <a:rPr b="0" lang="fr-FR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</a:t>
            </a:r>
            <a:r>
              <a:rPr b="1" lang="fr-FR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avoir accepté définitivement la proposition d’admission de son choix et après avoir eu ses résultats au baccalauréat,</a:t>
            </a:r>
            <a:r>
              <a:rPr b="0" lang="fr-FR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</a:t>
            </a: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le lycéen procède à son inscription administrative. 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endParaRPr b="0" lang="fr-FR" sz="8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L’inscription administrative se fait </a:t>
            </a:r>
            <a:r>
              <a:rPr b="1" lang="fr-FR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directement auprès de l’établissement choisi </a:t>
            </a: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et pas sur Parcoursup.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endParaRPr b="0" lang="fr-FR" sz="8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r>
              <a:rPr b="1" lang="fr-FR" sz="16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Les modalités d’inscription sont propres à chaque établissement : 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spcAft>
                <a:spcPts val="499"/>
              </a:spcAft>
              <a:buClr>
                <a:srgbClr val="ed7454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Consulter les modalités d’inscription indiquées dans le dossier candidat sur Parcoursup. 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spcAft>
                <a:spcPts val="499"/>
              </a:spcAft>
              <a:buClr>
                <a:srgbClr val="ed7454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1600" strike="noStrike" u="sng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Respecter la date limite indiquée par l’établissement</a:t>
            </a:r>
            <a:r>
              <a:rPr b="0" lang="fr-FR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: </a:t>
            </a: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l’essentiel des inscriptions en juillet et les autres fin août 2026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spcAft>
                <a:spcPts val="499"/>
              </a:spcAft>
              <a:buClr>
                <a:srgbClr val="ed7454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 le futur étudiant s’inscrit dans une formation en dehors de Parcoursup, il doit </a:t>
            </a:r>
            <a:r>
              <a:rPr b="1" lang="fr-FR" sz="1600" strike="noStrike" u="sng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obligatoirement</a:t>
            </a: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remettre une attestation de désinscription ou de non inscription sur Parcoursup qu’il télécharge via la plateforme.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endParaRPr b="0" lang="fr-FR" sz="105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178" name="Rectangle à coins arrondis 6"/>
          <p:cNvSpPr/>
          <p:nvPr/>
        </p:nvSpPr>
        <p:spPr>
          <a:xfrm>
            <a:off x="5650560" y="86040"/>
            <a:ext cx="3114000" cy="539640"/>
          </a:xfrm>
          <a:prstGeom prst="roundRect">
            <a:avLst>
              <a:gd name="adj" fmla="val 16667"/>
            </a:avLst>
          </a:prstGeom>
          <a:solidFill>
            <a:srgbClr val="ff9575">
              <a:alpha val="70000"/>
            </a:srgbClr>
          </a:solidFill>
          <a:ln w="12700">
            <a:solidFill>
              <a:srgbClr val="ff957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Après le 8 juillet 2026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/>
          </p:nvPr>
        </p:nvSpPr>
        <p:spPr>
          <a:xfrm>
            <a:off x="323640" y="1355400"/>
            <a:ext cx="8208720" cy="368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85840" indent="-285840" defTabSz="914400">
              <a:lnSpc>
                <a:spcPct val="100000"/>
              </a:lnSpc>
              <a:spcAft>
                <a:spcPts val="499"/>
              </a:spcAft>
              <a:buClr>
                <a:srgbClr val="ffffff"/>
              </a:buClr>
              <a:buFont typeface="Courier New"/>
              <a:buChar char="o"/>
            </a:pPr>
            <a:r>
              <a:rPr b="1" lang="fr-FR" sz="14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Bourse sur critères sociaux </a:t>
            </a:r>
            <a:r>
              <a:rPr b="0" lang="fr-FR" sz="1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: vous pouvez faire une demande de bourse et/ou de logement en créant votre dossier social étudiant (DSE) via le portail </a:t>
            </a:r>
            <a:r>
              <a:rPr b="0" lang="fr-FR" sz="1400" strike="noStrike" u="sng">
                <a:solidFill>
                  <a:schemeClr val="accent1"/>
                </a:solidFill>
                <a:effectLst/>
                <a:uFillTx/>
                <a:latin typeface="Arial"/>
                <a:hlinkClick r:id="rId1"/>
              </a:rPr>
              <a:t>messervices.etudiant.gouv.fr</a:t>
            </a:r>
            <a:r>
              <a:rPr b="0" lang="fr-FR" sz="1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 . 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70000"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Vous pouvez calculer vos droits à la bourse via </a:t>
            </a:r>
            <a:r>
              <a:rPr b="0" lang="fr-FR" sz="1400" strike="noStrike" u="sng">
                <a:solidFill>
                  <a:schemeClr val="accent1"/>
                </a:solidFill>
                <a:effectLst/>
                <a:uFillTx/>
                <a:latin typeface="Arial"/>
                <a:hlinkClick r:id="rId2"/>
              </a:rPr>
              <a:t>lescrous.fr/nos-services/simulateur-de-bourse</a:t>
            </a:r>
            <a:r>
              <a:rPr b="0" lang="fr-FR" sz="1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 </a:t>
            </a:r>
            <a:br>
              <a:rPr sz="1400"/>
            </a:b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499"/>
              </a:spcAft>
              <a:buClr>
                <a:srgbClr val="ffffff"/>
              </a:buClr>
              <a:buFont typeface="Courier New"/>
              <a:buChar char="o"/>
              <a:tabLst>
                <a:tab algn="l" pos="0"/>
              </a:tabLst>
            </a:pPr>
            <a:r>
              <a:rPr b="1" lang="fr-FR" sz="14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Aide à la mobilité </a:t>
            </a:r>
            <a:r>
              <a:rPr b="0" lang="fr-FR" sz="1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: Parcoursup propose une aide à la mobilité de 500 € pour les lycéens boursiers qui étudieront dans un établissement situé en dehors de leur académie de résidence. 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499"/>
              </a:spcAft>
              <a:buClr>
                <a:srgbClr val="ffffff"/>
              </a:buClr>
              <a:buFont typeface="Courier New"/>
              <a:buChar char="o"/>
              <a:tabLst>
                <a:tab algn="l" pos="0"/>
              </a:tabLst>
            </a:pPr>
            <a:r>
              <a:rPr b="1" lang="fr-FR" sz="14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Logement en résidence universitaire </a:t>
            </a:r>
            <a:r>
              <a:rPr b="0" lang="fr-FR" sz="1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: pour vous aider dans votre recherche, consultez le site </a:t>
            </a:r>
            <a:r>
              <a:rPr b="0" lang="fr-FR" sz="1400" strike="noStrike" u="sng">
                <a:solidFill>
                  <a:schemeClr val="accent1"/>
                </a:solidFill>
                <a:effectLst/>
                <a:uFillTx/>
                <a:latin typeface="Arial"/>
                <a:hlinkClick r:id="rId3"/>
              </a:rPr>
              <a:t>trouverunlogement.lescrous.fr</a:t>
            </a:r>
            <a:r>
              <a:rPr b="0" lang="fr-FR" sz="1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 . Pour toute question, une FAQ est proposée sur etudiant.gouv.fr </a:t>
            </a:r>
            <a:br>
              <a:rPr sz="1400"/>
            </a:br>
            <a:r>
              <a:rPr b="0" lang="fr-FR" sz="1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 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499"/>
              </a:spcAft>
              <a:buClr>
                <a:srgbClr val="ffffff"/>
              </a:buClr>
              <a:buFont typeface="Courier New"/>
              <a:buChar char="o"/>
              <a:tabLst>
                <a:tab algn="l" pos="0"/>
              </a:tabLst>
            </a:pPr>
            <a:r>
              <a:rPr b="1" lang="fr-FR" sz="14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Santé </a:t>
            </a:r>
            <a:r>
              <a:rPr b="0" lang="fr-FR" sz="1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: pour rappel, vous êtes automatiquement affilié au régime général de la sécurité sociale. 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270000"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Vous pouvez évaluer votre droit à la Complémentaire santé solidaire et à d’autres prestations sociales depuis le site </a:t>
            </a:r>
            <a:r>
              <a:rPr b="0" lang="fr-FR" sz="1400" strike="noStrike" u="sng">
                <a:solidFill>
                  <a:schemeClr val="accent1"/>
                </a:solidFill>
                <a:effectLst/>
                <a:uFillTx/>
                <a:latin typeface="Arial"/>
                <a:hlinkClick r:id="rId4"/>
              </a:rPr>
              <a:t>mesdroitssociaux.gouv.fr</a:t>
            </a:r>
            <a:r>
              <a:rPr b="0" lang="fr-FR" sz="1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 </a:t>
            </a:r>
            <a:endParaRPr b="0" lang="fr-FR" sz="14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title"/>
          </p:nvPr>
        </p:nvSpPr>
        <p:spPr>
          <a:xfrm>
            <a:off x="512640" y="907920"/>
            <a:ext cx="8208720" cy="66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22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Pensez aussi à préparer votre future vie d’étudiant(e)</a:t>
            </a:r>
            <a:endParaRPr b="0" lang="fr-F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/>
          </p:nvPr>
        </p:nvSpPr>
        <p:spPr>
          <a:xfrm>
            <a:off x="340920" y="907920"/>
            <a:ext cx="8423640" cy="3804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77840" indent="-177840" defTabSz="457200">
              <a:lnSpc>
                <a:spcPct val="100000"/>
              </a:lnSpc>
              <a:spcBef>
                <a:spcPts val="360"/>
              </a:spcBef>
              <a:buClr>
                <a:srgbClr val="ff0000"/>
              </a:buClr>
              <a:buFont typeface="Lucida Grande"/>
              <a:buChar char="&gt;"/>
            </a:pPr>
            <a:r>
              <a:rPr b="1" lang="fr-FR" sz="18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Le numéro vert  </a:t>
            </a:r>
            <a:r>
              <a:rPr b="0" lang="fr-FR" sz="1800" strike="noStrike" u="none">
                <a:solidFill>
                  <a:srgbClr val="3d566e"/>
                </a:solidFill>
                <a:effectLst/>
                <a:uFillTx/>
                <a:latin typeface="Arial"/>
              </a:rPr>
              <a:t>: </a:t>
            </a:r>
            <a:r>
              <a:rPr b="1" lang="fr-FR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0 800 400 070 </a:t>
            </a:r>
            <a:endParaRPr b="0" lang="fr-FR" sz="18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59"/>
              </a:spcBef>
              <a:buNone/>
              <a:tabLst>
                <a:tab algn="l" pos="0"/>
              </a:tabLst>
            </a:pPr>
            <a:br>
              <a:rPr sz="800"/>
            </a:br>
            <a:endParaRPr b="0" lang="fr-FR" sz="8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77840" indent="-177840" defTabSz="457200">
              <a:lnSpc>
                <a:spcPct val="100000"/>
              </a:lnSpc>
              <a:spcBef>
                <a:spcPts val="360"/>
              </a:spcBef>
              <a:buClr>
                <a:srgbClr val="ff0000"/>
              </a:buClr>
              <a:buFont typeface="Lucida Grande"/>
              <a:buChar char="&gt;"/>
              <a:tabLst>
                <a:tab algn="l" pos="0"/>
              </a:tabLst>
            </a:pPr>
            <a:r>
              <a:rPr b="1" lang="fr-FR" sz="18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La messagerie contact</a:t>
            </a:r>
            <a:r>
              <a:rPr b="1" lang="fr-FR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</a:t>
            </a: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depuis le dossier candidat</a:t>
            </a:r>
            <a:endParaRPr b="0" lang="fr-FR" sz="18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fr-FR" sz="18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77840" indent="-177840" defTabSz="457200">
              <a:lnSpc>
                <a:spcPct val="100000"/>
              </a:lnSpc>
              <a:spcBef>
                <a:spcPts val="360"/>
              </a:spcBef>
              <a:buClr>
                <a:srgbClr val="ff0000"/>
              </a:buClr>
              <a:buFont typeface="Lucida Grande"/>
              <a:buChar char="&gt;"/>
              <a:tabLst>
                <a:tab algn="l" pos="0"/>
              </a:tabLst>
            </a:pPr>
            <a:r>
              <a:rPr b="1" lang="fr-FR" sz="18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Les réseaux sociaux</a:t>
            </a: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: pour suivre l’actualité de Parcoursup et recevoir des conseils</a:t>
            </a:r>
            <a:endParaRPr b="0" lang="fr-FR" sz="18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fr-FR" sz="18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77840" indent="-177840" defTabSz="457200">
              <a:lnSpc>
                <a:spcPct val="100000"/>
              </a:lnSpc>
              <a:spcBef>
                <a:spcPts val="360"/>
              </a:spcBef>
              <a:buClr>
                <a:srgbClr val="ff0000"/>
              </a:buClr>
              <a:buFont typeface="Lucida Grande"/>
              <a:buChar char="&gt;"/>
              <a:tabLst>
                <a:tab algn="l" pos="0"/>
              </a:tabLst>
            </a:pPr>
            <a:r>
              <a:rPr b="1" lang="fr-FR" sz="18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La FAQ </a:t>
            </a: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 très riche avec un moteur de recherche intégré</a:t>
            </a:r>
            <a:endParaRPr b="0" lang="fr-FR" sz="18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fr-FR" sz="18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  <a:p>
            <a:pPr marL="177840" indent="-177840" defTabSz="457200">
              <a:lnSpc>
                <a:spcPct val="100000"/>
              </a:lnSpc>
              <a:spcBef>
                <a:spcPts val="360"/>
              </a:spcBef>
              <a:buClr>
                <a:srgbClr val="ff0000"/>
              </a:buClr>
              <a:buFont typeface="Lucida Grande"/>
              <a:buChar char="&gt;"/>
              <a:tabLst>
                <a:tab algn="l" pos="0"/>
              </a:tabLst>
            </a:pPr>
            <a:r>
              <a:rPr b="1" lang="fr-FR" sz="1600" strike="noStrike" u="none">
                <a:solidFill>
                  <a:schemeClr val="lt1"/>
                </a:solidFill>
                <a:effectLst/>
                <a:highlight>
                  <a:srgbClr val="0000ff"/>
                </a:highlight>
                <a:uFillTx/>
                <a:latin typeface="Arial"/>
              </a:rPr>
              <a:t>Le canal d’actualité Parcoursup info sur Whatsapp</a:t>
            </a:r>
            <a:r>
              <a:rPr b="0" lang="fr-FR" sz="18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 </a:t>
            </a: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pour être informés d</a:t>
            </a: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es dates clés, des informations pratiques et des outils essentiels pour réussir son orientation post bac. </a:t>
            </a:r>
            <a:r>
              <a:rPr b="0" i="1" lang="fr-FR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Pensez à bien activer les notifications pour recevoir toutes les informations</a:t>
            </a:r>
            <a:endParaRPr b="0" lang="fr-FR" sz="1600" strike="noStrike" u="none">
              <a:solidFill>
                <a:schemeClr val="dk2"/>
              </a:solidFill>
              <a:effectLst/>
              <a:uFillTx/>
              <a:latin typeface="Arial"/>
            </a:endParaRPr>
          </a:p>
        </p:txBody>
      </p:sp>
      <p:sp>
        <p:nvSpPr>
          <p:cNvPr id="182" name="Rectangle à coins arrondis 11"/>
          <p:cNvSpPr/>
          <p:nvPr/>
        </p:nvSpPr>
        <p:spPr>
          <a:xfrm>
            <a:off x="3514680" y="86040"/>
            <a:ext cx="5249880" cy="539640"/>
          </a:xfrm>
          <a:prstGeom prst="roundRect">
            <a:avLst>
              <a:gd name="adj" fmla="val 16667"/>
            </a:avLst>
          </a:prstGeom>
          <a:solidFill>
            <a:srgbClr val="ff9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6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Des services pour vous informer et répondre à vos questions tout au long de la procédure</a:t>
            </a:r>
            <a:endParaRPr b="0" lang="fr-F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à coins arrondis 11"/>
          <p:cNvSpPr/>
          <p:nvPr/>
        </p:nvSpPr>
        <p:spPr>
          <a:xfrm>
            <a:off x="4533480" y="87480"/>
            <a:ext cx="4324680" cy="539640"/>
          </a:xfrm>
          <a:prstGeom prst="roundRect">
            <a:avLst>
              <a:gd name="adj" fmla="val 16667"/>
            </a:avLst>
          </a:prstGeom>
          <a:solidFill>
            <a:srgbClr val="ff9575">
              <a:alpha val="70000"/>
            </a:srgbClr>
          </a:solidFill>
          <a:ln w="12700">
            <a:solidFill>
              <a:srgbClr val="ff957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Assurer la visibilité des critères de candidatures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860000" y="1131480"/>
            <a:ext cx="4003200" cy="345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endParaRPr b="0" lang="fr-FR" sz="1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60" name="Image 2" descr=""/>
          <p:cNvPicPr/>
          <p:nvPr/>
        </p:nvPicPr>
        <p:blipFill>
          <a:blip r:embed="rId1"/>
          <a:stretch/>
        </p:blipFill>
        <p:spPr>
          <a:xfrm>
            <a:off x="425520" y="725400"/>
            <a:ext cx="4434120" cy="433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1" name="Image 9" descr=""/>
          <p:cNvPicPr/>
          <p:nvPr/>
        </p:nvPicPr>
        <p:blipFill>
          <a:blip r:embed="rId2"/>
          <a:stretch/>
        </p:blipFill>
        <p:spPr>
          <a:xfrm>
            <a:off x="5220000" y="1260000"/>
            <a:ext cx="3420000" cy="3073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589000" y="1017000"/>
            <a:ext cx="3361680" cy="1284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br>
              <a:rPr sz="1000"/>
            </a:br>
            <a:br>
              <a:rPr sz="1000"/>
            </a:br>
            <a:endParaRPr b="0" lang="fr-FR" sz="1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3" name="Rectangle à coins arrondis 6"/>
          <p:cNvSpPr/>
          <p:nvPr/>
        </p:nvSpPr>
        <p:spPr>
          <a:xfrm>
            <a:off x="4527360" y="87480"/>
            <a:ext cx="4324680" cy="539640"/>
          </a:xfrm>
          <a:prstGeom prst="roundRect">
            <a:avLst>
              <a:gd name="adj" fmla="val 16667"/>
            </a:avLst>
          </a:prstGeom>
          <a:solidFill>
            <a:srgbClr val="ff9575">
              <a:alpha val="70000"/>
            </a:srgbClr>
          </a:solidFill>
          <a:ln w="12700">
            <a:solidFill>
              <a:srgbClr val="ff957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Des données claires, riches et utiles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4" name="Image 3" descr=""/>
          <p:cNvPicPr/>
          <p:nvPr/>
        </p:nvPicPr>
        <p:blipFill>
          <a:blip r:embed="rId1"/>
          <a:stretch/>
        </p:blipFill>
        <p:spPr>
          <a:xfrm>
            <a:off x="1367280" y="678960"/>
            <a:ext cx="6122520" cy="4464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5" name="Rectangle 2"/>
          <p:cNvSpPr/>
          <p:nvPr/>
        </p:nvSpPr>
        <p:spPr>
          <a:xfrm>
            <a:off x="4390560" y="678960"/>
            <a:ext cx="992880" cy="1086480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à coins arrondis 6"/>
          <p:cNvSpPr/>
          <p:nvPr/>
        </p:nvSpPr>
        <p:spPr>
          <a:xfrm>
            <a:off x="3421080" y="87480"/>
            <a:ext cx="5430960" cy="539640"/>
          </a:xfrm>
          <a:prstGeom prst="roundRect">
            <a:avLst>
              <a:gd name="adj" fmla="val 16667"/>
            </a:avLst>
          </a:prstGeom>
          <a:solidFill>
            <a:srgbClr val="ff9575">
              <a:alpha val="70000"/>
            </a:srgbClr>
          </a:solidFill>
          <a:ln w="12700">
            <a:solidFill>
              <a:srgbClr val="ff957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Des chiffres déclinables pour chaque type de baccalauréat : générale, technologique, professionnelle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7" name="Image 2" descr=""/>
          <p:cNvPicPr/>
          <p:nvPr/>
        </p:nvPicPr>
        <p:blipFill>
          <a:blip r:embed="rId1"/>
          <a:stretch/>
        </p:blipFill>
        <p:spPr>
          <a:xfrm>
            <a:off x="1774800" y="758160"/>
            <a:ext cx="5594040" cy="4297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" name="Rectangle 3"/>
          <p:cNvSpPr/>
          <p:nvPr/>
        </p:nvSpPr>
        <p:spPr>
          <a:xfrm>
            <a:off x="5375880" y="1742040"/>
            <a:ext cx="1796760" cy="638280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69920" y="4343400"/>
            <a:ext cx="8519040" cy="42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fr-FR" sz="11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Des </a:t>
            </a:r>
            <a:r>
              <a:rPr b="1" lang="fr-FR" sz="11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conseils personnalisés </a:t>
            </a:r>
            <a:r>
              <a:rPr b="1" lang="fr-FR" sz="11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pour vous aider : consultez les critères spécifiques de la formation et diversifiez vos vœux</a:t>
            </a:r>
            <a:endParaRPr b="0" lang="fr-FR" sz="11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0" name="Titre 1"/>
          <p:cNvSpPr/>
          <p:nvPr/>
        </p:nvSpPr>
        <p:spPr>
          <a:xfrm>
            <a:off x="553680" y="895680"/>
            <a:ext cx="833760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90000"/>
              </a:lnSpc>
            </a:pPr>
            <a:r>
              <a:rPr b="1" lang="fr-FR" sz="12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Une visibilité sur l’accès dans la formation pour </a:t>
            </a:r>
            <a:r>
              <a:rPr b="1" lang="fr-FR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les lycéens des 3 types de bac au cours des 3 dernières années 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1" name="Image 3" descr=""/>
          <p:cNvPicPr/>
          <p:nvPr/>
        </p:nvPicPr>
        <p:blipFill>
          <a:blip r:embed="rId1"/>
          <a:stretch/>
        </p:blipFill>
        <p:spPr>
          <a:xfrm>
            <a:off x="169920" y="1181520"/>
            <a:ext cx="4318560" cy="3103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" name="Image 5" descr=""/>
          <p:cNvPicPr/>
          <p:nvPr/>
        </p:nvPicPr>
        <p:blipFill>
          <a:blip r:embed="rId2"/>
          <a:stretch/>
        </p:blipFill>
        <p:spPr>
          <a:xfrm>
            <a:off x="4601520" y="1181520"/>
            <a:ext cx="4372200" cy="2936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" name="Rectangle 6"/>
          <p:cNvSpPr/>
          <p:nvPr/>
        </p:nvSpPr>
        <p:spPr>
          <a:xfrm>
            <a:off x="275760" y="2436120"/>
            <a:ext cx="2025360" cy="527400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74" name="Rectangle 7"/>
          <p:cNvSpPr/>
          <p:nvPr/>
        </p:nvSpPr>
        <p:spPr>
          <a:xfrm>
            <a:off x="3224160" y="2845800"/>
            <a:ext cx="330840" cy="370080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75" name="Rectangle 8"/>
          <p:cNvSpPr/>
          <p:nvPr/>
        </p:nvSpPr>
        <p:spPr>
          <a:xfrm flipH="1">
            <a:off x="7929360" y="1686960"/>
            <a:ext cx="488520" cy="346320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 7" descr=""/>
          <p:cNvPicPr/>
          <p:nvPr/>
        </p:nvPicPr>
        <p:blipFill>
          <a:blip r:embed="rId1"/>
          <a:stretch/>
        </p:blipFill>
        <p:spPr>
          <a:xfrm>
            <a:off x="2816280" y="0"/>
            <a:ext cx="4763160" cy="503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" name="Rectangle 2"/>
          <p:cNvSpPr/>
          <p:nvPr/>
        </p:nvSpPr>
        <p:spPr>
          <a:xfrm>
            <a:off x="5198040" y="105120"/>
            <a:ext cx="2305800" cy="934920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re 1"/>
          <p:cNvSpPr/>
          <p:nvPr/>
        </p:nvSpPr>
        <p:spPr>
          <a:xfrm>
            <a:off x="4572000" y="915480"/>
            <a:ext cx="4003200" cy="345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71360" indent="-171360" defTabSz="914400">
              <a:lnSpc>
                <a:spcPct val="90000"/>
              </a:lnSpc>
              <a:spcAft>
                <a:spcPts val="601"/>
              </a:spcAft>
              <a:buClr>
                <a:srgbClr val="000091"/>
              </a:buClr>
              <a:buFont typeface="Wingdings" charset="2"/>
              <a:buChar char=""/>
            </a:pPr>
            <a:r>
              <a:rPr b="0" lang="fr-FR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Une rubrique dédiée à l’information sur la </a:t>
            </a:r>
            <a:r>
              <a:rPr b="1" lang="fr-FR" sz="12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poursuite d’études et l’insertion professionnelle des étudiants  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90000"/>
              </a:lnSpc>
              <a:spcAft>
                <a:spcPts val="601"/>
              </a:spcAft>
              <a:buClr>
                <a:srgbClr val="000091"/>
              </a:buClr>
              <a:buFont typeface="Wingdings" charset="2"/>
              <a:buChar char=""/>
            </a:pPr>
            <a:r>
              <a:rPr b="1" lang="fr-FR" sz="12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L’information sur la réussite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90000"/>
              </a:lnSpc>
              <a:spcAft>
                <a:spcPts val="601"/>
              </a:spcAft>
              <a:buClr>
                <a:srgbClr val="000091"/>
              </a:buClr>
              <a:buFont typeface="Wingdings" charset="2"/>
              <a:buChar char=""/>
            </a:pPr>
            <a:r>
              <a:rPr b="1" lang="fr-FR" sz="12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Des statistiques d’insertion et de niveau de salaires </a:t>
            </a:r>
            <a:r>
              <a:rPr b="0" lang="fr-FR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6 mois /1 an après la sortie des études 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9" name="Image 7" descr=""/>
          <p:cNvPicPr/>
          <p:nvPr/>
        </p:nvPicPr>
        <p:blipFill>
          <a:blip r:embed="rId1"/>
          <a:srcRect l="0" t="0" r="0" b="7241"/>
          <a:stretch/>
        </p:blipFill>
        <p:spPr>
          <a:xfrm>
            <a:off x="386280" y="987480"/>
            <a:ext cx="3762000" cy="3456000"/>
          </a:xfrm>
          <a:prstGeom prst="rect">
            <a:avLst/>
          </a:prstGeom>
          <a:noFill/>
          <a:ln w="0">
            <a:solidFill>
              <a:srgbClr val="ffffff">
                <a:lumMod val="95000"/>
              </a:srgbClr>
            </a:solidFill>
          </a:ln>
        </p:spPr>
      </p:pic>
      <p:pic>
        <p:nvPicPr>
          <p:cNvPr id="80" name="Image 11" descr=""/>
          <p:cNvPicPr/>
          <p:nvPr/>
        </p:nvPicPr>
        <p:blipFill>
          <a:blip r:embed="rId2"/>
          <a:srcRect l="0" t="0" r="0" b="71052"/>
          <a:stretch/>
        </p:blipFill>
        <p:spPr>
          <a:xfrm>
            <a:off x="2267280" y="3552120"/>
            <a:ext cx="1295640" cy="37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1" name="Image 12" descr=""/>
          <p:cNvPicPr/>
          <p:nvPr/>
        </p:nvPicPr>
        <p:blipFill>
          <a:blip r:embed="rId3"/>
          <a:srcRect l="0" t="34652" r="0" b="10616"/>
          <a:stretch/>
        </p:blipFill>
        <p:spPr>
          <a:xfrm>
            <a:off x="2267280" y="3925440"/>
            <a:ext cx="1415880" cy="77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" name="Rectangle 1"/>
          <p:cNvSpPr/>
          <p:nvPr/>
        </p:nvSpPr>
        <p:spPr>
          <a:xfrm>
            <a:off x="2915640" y="987480"/>
            <a:ext cx="576000" cy="719640"/>
          </a:xfrm>
          <a:prstGeom prst="rect">
            <a:avLst/>
          </a:prstGeom>
          <a:noFill/>
          <a:ln>
            <a:solidFill>
              <a:srgbClr val="e1000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pic>
        <p:nvPicPr>
          <p:cNvPr id="83" name="Image 3" descr=""/>
          <p:cNvPicPr/>
          <p:nvPr/>
        </p:nvPicPr>
        <p:blipFill>
          <a:blip r:embed="rId4"/>
          <a:stretch/>
        </p:blipFill>
        <p:spPr>
          <a:xfrm>
            <a:off x="5266440" y="2162880"/>
            <a:ext cx="2614320" cy="2361600"/>
          </a:xfrm>
          <a:prstGeom prst="rect">
            <a:avLst/>
          </a:prstGeom>
          <a:noFill/>
          <a:ln w="0">
            <a:solidFill>
              <a:srgbClr val="ffffff">
                <a:lumMod val="95000"/>
              </a:srgbClr>
            </a:solidFill>
          </a:ln>
        </p:spPr>
      </p:pic>
      <p:sp>
        <p:nvSpPr>
          <p:cNvPr id="84" name="Rectangle à coins arrondis 13"/>
          <p:cNvSpPr/>
          <p:nvPr/>
        </p:nvSpPr>
        <p:spPr>
          <a:xfrm>
            <a:off x="3978000" y="126360"/>
            <a:ext cx="4597200" cy="539640"/>
          </a:xfrm>
          <a:prstGeom prst="roundRect">
            <a:avLst>
              <a:gd name="adj" fmla="val 16667"/>
            </a:avLst>
          </a:prstGeom>
          <a:solidFill>
            <a:srgbClr val="ff9575">
              <a:alpha val="70000"/>
            </a:srgbClr>
          </a:solidFill>
          <a:ln w="12700">
            <a:solidFill>
              <a:srgbClr val="ff957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6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Informer sur l’insertion professionnelle </a:t>
            </a:r>
            <a:endParaRPr b="0" lang="fr-F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1600" strike="noStrike" u="none">
                <a:solidFill>
                  <a:srgbClr val="000091"/>
                </a:solidFill>
                <a:effectLst/>
                <a:uFillTx/>
                <a:latin typeface="Arial"/>
              </a:rPr>
              <a:t>des étudiants</a:t>
            </a:r>
            <a:endParaRPr b="0" lang="fr-F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Manager>Client</Manager>
  <TotalTime>6910</TotalTime>
  <Application>LibreOffice/25.8.1.1$Windows_X86_64 LibreOffice_project/54047653041915e595ad4e45cccea684809c77b5</Application>
  <AppVersion>15.0000</AppVersion>
  <Words>3370</Words>
  <Paragraphs>293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2020-10-27T08:44:50Z</dcterms:created>
  <dc:creator>Microsoft Office User</dc:creator>
  <dc:description/>
  <dc:language>fr-FR</dc:language>
  <cp:lastModifiedBy/>
  <dcterms:modified xsi:type="dcterms:W3CDTF">2026-01-19T09:20:30Z</dcterms:modified>
  <cp:revision>441</cp:revision>
  <dc:subject>Client</dc:subject>
  <dc:title>w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8</vt:i4>
  </property>
  <property fmtid="{D5CDD505-2E9C-101B-9397-08002B2CF9AE}" pid="3" name="PresentationFormat">
    <vt:lpwstr>Affichage à l'écran (16:9)</vt:lpwstr>
  </property>
  <property fmtid="{D5CDD505-2E9C-101B-9397-08002B2CF9AE}" pid="4" name="Slides">
    <vt:i4>34</vt:i4>
  </property>
</Properties>
</file>